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61" r:id="rId5"/>
    <p:sldId id="262" r:id="rId6"/>
    <p:sldId id="302" r:id="rId7"/>
    <p:sldId id="303" r:id="rId8"/>
    <p:sldId id="304" r:id="rId9"/>
    <p:sldId id="305" r:id="rId10"/>
    <p:sldId id="307" r:id="rId11"/>
    <p:sldId id="306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295" r:id="rId20"/>
    <p:sldId id="299" r:id="rId21"/>
    <p:sldId id="31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D59065-E12B-A9D7-B076-30A355FD6C17}" name="Bahar Kashfi" initials="BK" userId="S::Bahar@ms.learnfree.ca::9002a857-19bf-4334-8cd0-5d5706691f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108" d="100"/>
          <a:sy n="108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CA1A5-F4CF-4441-9DFD-0D7253989CAB}" type="datetimeFigureOut">
              <a:rPr lang="en-MY" smtClean="0"/>
              <a:t>17/2/2025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C940C-B936-473F-8CF7-DF54986E1C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59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EF788-C520-4967-AF5C-914E4A52B62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07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5FF09-24AE-4559-828D-E5DF71467CD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727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7EB37-0E78-4563-937C-123ECB59B05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900"/>
          </a:p>
        </p:txBody>
      </p:sp>
    </p:spTree>
    <p:extLst>
      <p:ext uri="{BB962C8B-B14F-4D97-AF65-F5344CB8AC3E}">
        <p14:creationId xmlns:p14="http://schemas.microsoft.com/office/powerpoint/2010/main" val="1221579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038EF-0AE5-4E1F-8327-20AA4FD0C0F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707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744A7-0039-492A-AEBC-CC2CC94FD9C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83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4C6DC-0C9B-40E3-B068-A64385107CB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4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84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477E8-4462-411F-9998-4CDCB7F4009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4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988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C9EC9-3743-4FDF-9742-C30EDEABD33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377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3953F-19AD-4A2F-B8DE-74F0EF6F424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58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1185B-C275-4954-BB90-E5EE6120792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900"/>
          </a:p>
        </p:txBody>
      </p:sp>
    </p:spTree>
    <p:extLst>
      <p:ext uri="{BB962C8B-B14F-4D97-AF65-F5344CB8AC3E}">
        <p14:creationId xmlns:p14="http://schemas.microsoft.com/office/powerpoint/2010/main" val="3693439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64873-7D9F-49BD-BCAE-9BC17789C29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488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1D4E7-8CC9-47C5-98F1-DC3A46AE1FB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4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                                                                       when a borehole becomes narrower or filled due to anomalies like </a:t>
            </a:r>
            <a:r>
              <a:rPr lang="en-US" sz="1200" b="1" dirty="0"/>
              <a:t>doglegs (sudden changes in wellbore angle)</a:t>
            </a:r>
            <a:r>
              <a:rPr lang="en-US" sz="1200" dirty="0"/>
              <a:t>and </a:t>
            </a:r>
            <a:r>
              <a:rPr lang="en-US" sz="1200" b="1" dirty="0"/>
              <a:t> ledges (uneven formations causing</a:t>
            </a:r>
          </a:p>
          <a:p>
            <a:r>
              <a:rPr lang="en-US" sz="1200" b="1" dirty="0"/>
              <a:t>                                                                       step-like barriers)</a:t>
            </a:r>
            <a:r>
              <a:rPr lang="en-US" sz="1200" dirty="0"/>
              <a:t>, the drilling team can use </a:t>
            </a:r>
            <a:r>
              <a:rPr lang="en-US" sz="1200" b="1" dirty="0"/>
              <a:t>reaming</a:t>
            </a:r>
            <a:r>
              <a:rPr lang="en-US" sz="1200" dirty="0"/>
              <a:t>—a process of enlarging or smoothing the borehole with a specialized tool—to restore proper wellbore</a:t>
            </a:r>
          </a:p>
          <a:p>
            <a:r>
              <a:rPr lang="en-US" sz="1200" dirty="0"/>
              <a:t>                                                                       size and improve drilling efficiency.</a:t>
            </a:r>
          </a:p>
          <a:p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58724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60953-7D84-49DD-A296-A64B13C2383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4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259632" y="0"/>
            <a:ext cx="6192688" cy="2835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lang="en-US" sz="2600" b="1" dirty="0">
                <a:latin typeface="Cambria" pitchFamily="18" charset="0"/>
                <a:ea typeface="+mj-ea"/>
                <a:cs typeface="+mj-cs"/>
              </a:rPr>
              <a:t>How to Minimize Wellbore Instability: Techniques and Strategies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7504" y="4738908"/>
            <a:ext cx="3168352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Dr. Zohreh Movahed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r>
              <a:rPr lang="en-MY" sz="2300" b="1" dirty="0">
                <a:latin typeface="Cambria" pitchFamily="18" charset="0"/>
              </a:rPr>
              <a:t>Senior Reservoir Geologist Consultant-Editor/Alzare-</a:t>
            </a:r>
          </a:p>
          <a:p>
            <a:r>
              <a:rPr lang="en-US" sz="2300" b="1" i="0" dirty="0">
                <a:effectLst/>
                <a:latin typeface="-apple-system"/>
              </a:rPr>
              <a:t>Journal of Petroleum Exploration and Production Technology </a:t>
            </a:r>
            <a:br>
              <a:rPr lang="en-MY" sz="2300" b="1" dirty="0"/>
            </a:b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E9FB12-3333-6CA3-0C39-8C7E456074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7799" r="-1010" b="17663"/>
          <a:stretch/>
        </p:blipFill>
        <p:spPr>
          <a:xfrm>
            <a:off x="755576" y="3000291"/>
            <a:ext cx="1166939" cy="1637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7DBC63-AA8D-B3DF-5203-BF364005D594}"/>
              </a:ext>
            </a:extLst>
          </p:cNvPr>
          <p:cNvGrpSpPr/>
          <p:nvPr/>
        </p:nvGrpSpPr>
        <p:grpSpPr>
          <a:xfrm>
            <a:off x="5263939" y="1988840"/>
            <a:ext cx="3155775" cy="4108671"/>
            <a:chOff x="6400801" y="1066800"/>
            <a:chExt cx="3814763" cy="4876800"/>
          </a:xfrm>
        </p:grpSpPr>
        <p:sp>
          <p:nvSpPr>
            <p:cNvPr id="1172482" name="Rectangle 2" descr="Brown Marble"/>
            <p:cNvSpPr>
              <a:spLocks noChangeArrowheads="1"/>
            </p:cNvSpPr>
            <p:nvPr/>
          </p:nvSpPr>
          <p:spPr bwMode="auto">
            <a:xfrm>
              <a:off x="6400801" y="5435600"/>
              <a:ext cx="3806825" cy="5080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172483" name="Rectangle 3" descr="Sand"/>
            <p:cNvSpPr>
              <a:spLocks noChangeArrowheads="1"/>
            </p:cNvSpPr>
            <p:nvPr/>
          </p:nvSpPr>
          <p:spPr bwMode="auto">
            <a:xfrm>
              <a:off x="6400801" y="4926014"/>
              <a:ext cx="3806825" cy="5095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172484" name="Rectangle 4" descr="Brown Marble"/>
            <p:cNvSpPr>
              <a:spLocks noChangeArrowheads="1"/>
            </p:cNvSpPr>
            <p:nvPr/>
          </p:nvSpPr>
          <p:spPr bwMode="auto">
            <a:xfrm>
              <a:off x="6400801" y="4572000"/>
              <a:ext cx="3806825" cy="33813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172485" name="Rectangle 5" descr="Sand"/>
            <p:cNvSpPr>
              <a:spLocks noChangeArrowheads="1"/>
            </p:cNvSpPr>
            <p:nvPr/>
          </p:nvSpPr>
          <p:spPr bwMode="auto">
            <a:xfrm>
              <a:off x="6400801" y="4360863"/>
              <a:ext cx="3806825" cy="227012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172486" name="Rectangle 6" descr="Brown Marble"/>
            <p:cNvSpPr>
              <a:spLocks noChangeArrowheads="1"/>
            </p:cNvSpPr>
            <p:nvPr/>
          </p:nvSpPr>
          <p:spPr bwMode="auto">
            <a:xfrm>
              <a:off x="6400801" y="3852863"/>
              <a:ext cx="3806825" cy="5080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172487" name="Rectangle 7" descr="Sand"/>
            <p:cNvSpPr>
              <a:spLocks noChangeArrowheads="1"/>
            </p:cNvSpPr>
            <p:nvPr/>
          </p:nvSpPr>
          <p:spPr bwMode="auto">
            <a:xfrm>
              <a:off x="6400801" y="3343275"/>
              <a:ext cx="3806825" cy="50958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172488" name="Rectangle 8" descr="Brown Marble"/>
            <p:cNvSpPr>
              <a:spLocks noChangeArrowheads="1"/>
            </p:cNvSpPr>
            <p:nvPr/>
          </p:nvSpPr>
          <p:spPr bwMode="auto">
            <a:xfrm>
              <a:off x="6400801" y="3175001"/>
              <a:ext cx="3806825" cy="16827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172489" name="Rectangle 9" descr="Sand"/>
            <p:cNvSpPr>
              <a:spLocks noChangeArrowheads="1"/>
            </p:cNvSpPr>
            <p:nvPr/>
          </p:nvSpPr>
          <p:spPr bwMode="auto">
            <a:xfrm>
              <a:off x="6400801" y="2874964"/>
              <a:ext cx="3806825" cy="282575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172490" name="Rectangle 10" descr="Brown Marble"/>
            <p:cNvSpPr>
              <a:spLocks noChangeArrowheads="1"/>
            </p:cNvSpPr>
            <p:nvPr/>
          </p:nvSpPr>
          <p:spPr bwMode="auto">
            <a:xfrm>
              <a:off x="6408739" y="2084389"/>
              <a:ext cx="3806825" cy="80803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grpSp>
          <p:nvGrpSpPr>
            <p:cNvPr id="1172491" name="Group 11"/>
            <p:cNvGrpSpPr>
              <a:grpSpLocks/>
            </p:cNvGrpSpPr>
            <p:nvPr/>
          </p:nvGrpSpPr>
          <p:grpSpPr bwMode="auto">
            <a:xfrm>
              <a:off x="6672263" y="1066800"/>
              <a:ext cx="277812" cy="1695450"/>
              <a:chOff x="1104" y="0"/>
              <a:chExt cx="196" cy="1440"/>
            </a:xfrm>
          </p:grpSpPr>
          <p:sp>
            <p:nvSpPr>
              <p:cNvPr id="1172492" name="Rectangle 12"/>
              <p:cNvSpPr>
                <a:spLocks noChangeArrowheads="1"/>
              </p:cNvSpPr>
              <p:nvPr/>
            </p:nvSpPr>
            <p:spPr bwMode="auto">
              <a:xfrm>
                <a:off x="1104" y="864"/>
                <a:ext cx="196" cy="57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 sz="1350"/>
              </a:p>
            </p:txBody>
          </p:sp>
          <p:sp>
            <p:nvSpPr>
              <p:cNvPr id="1172493" name="Freeform 13"/>
              <p:cNvSpPr>
                <a:spLocks/>
              </p:cNvSpPr>
              <p:nvPr/>
            </p:nvSpPr>
            <p:spPr bwMode="auto">
              <a:xfrm>
                <a:off x="1118" y="1310"/>
                <a:ext cx="145" cy="129"/>
              </a:xfrm>
              <a:custGeom>
                <a:avLst/>
                <a:gdLst>
                  <a:gd name="T0" fmla="*/ 60 w 145"/>
                  <a:gd name="T1" fmla="*/ 0 h 115"/>
                  <a:gd name="T2" fmla="*/ 72 w 145"/>
                  <a:gd name="T3" fmla="*/ 24 h 115"/>
                  <a:gd name="T4" fmla="*/ 96 w 145"/>
                  <a:gd name="T5" fmla="*/ 48 h 115"/>
                  <a:gd name="T6" fmla="*/ 108 w 145"/>
                  <a:gd name="T7" fmla="*/ 66 h 115"/>
                  <a:gd name="T8" fmla="*/ 126 w 145"/>
                  <a:gd name="T9" fmla="*/ 84 h 115"/>
                  <a:gd name="T10" fmla="*/ 144 w 145"/>
                  <a:gd name="T11" fmla="*/ 102 h 115"/>
                  <a:gd name="T12" fmla="*/ 126 w 145"/>
                  <a:gd name="T13" fmla="*/ 114 h 115"/>
                  <a:gd name="T14" fmla="*/ 108 w 145"/>
                  <a:gd name="T15" fmla="*/ 114 h 115"/>
                  <a:gd name="T16" fmla="*/ 90 w 145"/>
                  <a:gd name="T17" fmla="*/ 114 h 115"/>
                  <a:gd name="T18" fmla="*/ 72 w 145"/>
                  <a:gd name="T19" fmla="*/ 114 h 115"/>
                  <a:gd name="T20" fmla="*/ 54 w 145"/>
                  <a:gd name="T21" fmla="*/ 114 h 115"/>
                  <a:gd name="T22" fmla="*/ 36 w 145"/>
                  <a:gd name="T23" fmla="*/ 114 h 115"/>
                  <a:gd name="T24" fmla="*/ 18 w 145"/>
                  <a:gd name="T25" fmla="*/ 114 h 115"/>
                  <a:gd name="T26" fmla="*/ 0 w 145"/>
                  <a:gd name="T27" fmla="*/ 108 h 115"/>
                  <a:gd name="T28" fmla="*/ 12 w 145"/>
                  <a:gd name="T29" fmla="*/ 90 h 115"/>
                  <a:gd name="T30" fmla="*/ 30 w 145"/>
                  <a:gd name="T31" fmla="*/ 72 h 115"/>
                  <a:gd name="T32" fmla="*/ 42 w 145"/>
                  <a:gd name="T33" fmla="*/ 54 h 115"/>
                  <a:gd name="T34" fmla="*/ 48 w 145"/>
                  <a:gd name="T35" fmla="*/ 36 h 115"/>
                  <a:gd name="T36" fmla="*/ 66 w 145"/>
                  <a:gd name="T37" fmla="*/ 24 h 115"/>
                  <a:gd name="T38" fmla="*/ 60 w 145"/>
                  <a:gd name="T3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5" h="115">
                    <a:moveTo>
                      <a:pt x="60" y="0"/>
                    </a:moveTo>
                    <a:lnTo>
                      <a:pt x="72" y="24"/>
                    </a:lnTo>
                    <a:lnTo>
                      <a:pt x="96" y="48"/>
                    </a:lnTo>
                    <a:lnTo>
                      <a:pt x="108" y="66"/>
                    </a:lnTo>
                    <a:lnTo>
                      <a:pt x="126" y="84"/>
                    </a:lnTo>
                    <a:lnTo>
                      <a:pt x="144" y="102"/>
                    </a:lnTo>
                    <a:lnTo>
                      <a:pt x="126" y="114"/>
                    </a:lnTo>
                    <a:lnTo>
                      <a:pt x="108" y="114"/>
                    </a:lnTo>
                    <a:lnTo>
                      <a:pt x="90" y="114"/>
                    </a:lnTo>
                    <a:lnTo>
                      <a:pt x="72" y="114"/>
                    </a:lnTo>
                    <a:lnTo>
                      <a:pt x="54" y="114"/>
                    </a:lnTo>
                    <a:lnTo>
                      <a:pt x="36" y="114"/>
                    </a:lnTo>
                    <a:lnTo>
                      <a:pt x="18" y="114"/>
                    </a:lnTo>
                    <a:lnTo>
                      <a:pt x="0" y="108"/>
                    </a:lnTo>
                    <a:lnTo>
                      <a:pt x="12" y="90"/>
                    </a:lnTo>
                    <a:lnTo>
                      <a:pt x="30" y="72"/>
                    </a:lnTo>
                    <a:lnTo>
                      <a:pt x="42" y="54"/>
                    </a:lnTo>
                    <a:lnTo>
                      <a:pt x="48" y="36"/>
                    </a:lnTo>
                    <a:lnTo>
                      <a:pt x="66" y="24"/>
                    </a:lnTo>
                    <a:lnTo>
                      <a:pt x="60" y="0"/>
                    </a:lnTo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 sz="1350"/>
              </a:p>
            </p:txBody>
          </p:sp>
          <p:sp>
            <p:nvSpPr>
              <p:cNvPr id="1172494" name="Rectangle 14"/>
              <p:cNvSpPr>
                <a:spLocks noChangeArrowheads="1"/>
              </p:cNvSpPr>
              <p:nvPr/>
            </p:nvSpPr>
            <p:spPr bwMode="auto">
              <a:xfrm>
                <a:off x="1152" y="0"/>
                <a:ext cx="82" cy="1359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 sz="1350"/>
              </a:p>
            </p:txBody>
          </p:sp>
          <p:sp>
            <p:nvSpPr>
              <p:cNvPr id="1172495" name="Oval 15"/>
              <p:cNvSpPr>
                <a:spLocks noChangeArrowheads="1"/>
              </p:cNvSpPr>
              <p:nvPr/>
            </p:nvSpPr>
            <p:spPr bwMode="auto">
              <a:xfrm>
                <a:off x="1164" y="1037"/>
                <a:ext cx="40" cy="72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 sz="1350"/>
              </a:p>
            </p:txBody>
          </p:sp>
        </p:grpSp>
        <p:grpSp>
          <p:nvGrpSpPr>
            <p:cNvPr id="1172496" name="Group 16"/>
            <p:cNvGrpSpPr>
              <a:grpSpLocks/>
            </p:cNvGrpSpPr>
            <p:nvPr/>
          </p:nvGrpSpPr>
          <p:grpSpPr bwMode="auto">
            <a:xfrm>
              <a:off x="9170988" y="1066800"/>
              <a:ext cx="277812" cy="4521200"/>
              <a:chOff x="4817" y="672"/>
              <a:chExt cx="175" cy="2848"/>
            </a:xfrm>
          </p:grpSpPr>
          <p:sp>
            <p:nvSpPr>
              <p:cNvPr id="1172497" name="Rectangle 17"/>
              <p:cNvSpPr>
                <a:spLocks noChangeArrowheads="1"/>
              </p:cNvSpPr>
              <p:nvPr/>
            </p:nvSpPr>
            <p:spPr bwMode="auto">
              <a:xfrm>
                <a:off x="4817" y="1313"/>
                <a:ext cx="175" cy="220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 sz="1350"/>
              </a:p>
            </p:txBody>
          </p:sp>
          <p:grpSp>
            <p:nvGrpSpPr>
              <p:cNvPr id="1172498" name="Group 18"/>
              <p:cNvGrpSpPr>
                <a:grpSpLocks/>
              </p:cNvGrpSpPr>
              <p:nvPr/>
            </p:nvGrpSpPr>
            <p:grpSpPr bwMode="auto">
              <a:xfrm>
                <a:off x="4830" y="672"/>
                <a:ext cx="129" cy="2846"/>
                <a:chOff x="4830" y="672"/>
                <a:chExt cx="129" cy="2846"/>
              </a:xfrm>
            </p:grpSpPr>
            <p:sp>
              <p:nvSpPr>
                <p:cNvPr id="1172499" name="Rectangle 19"/>
                <p:cNvSpPr>
                  <a:spLocks noChangeArrowheads="1"/>
                </p:cNvSpPr>
                <p:nvPr/>
              </p:nvSpPr>
              <p:spPr bwMode="auto">
                <a:xfrm>
                  <a:off x="4857" y="1576"/>
                  <a:ext cx="78" cy="6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5000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 sz="1350"/>
                </a:p>
              </p:txBody>
            </p:sp>
            <p:grpSp>
              <p:nvGrpSpPr>
                <p:cNvPr id="1172500" name="Group 20"/>
                <p:cNvGrpSpPr>
                  <a:grpSpLocks/>
                </p:cNvGrpSpPr>
                <p:nvPr/>
              </p:nvGrpSpPr>
              <p:grpSpPr bwMode="auto">
                <a:xfrm>
                  <a:off x="4830" y="672"/>
                  <a:ext cx="129" cy="2846"/>
                  <a:chOff x="4813" y="672"/>
                  <a:chExt cx="129" cy="2846"/>
                </a:xfrm>
              </p:grpSpPr>
              <p:grpSp>
                <p:nvGrpSpPr>
                  <p:cNvPr id="117250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813" y="672"/>
                    <a:ext cx="129" cy="2846"/>
                    <a:chOff x="4813" y="672"/>
                    <a:chExt cx="129" cy="2846"/>
                  </a:xfrm>
                </p:grpSpPr>
                <p:sp>
                  <p:nvSpPr>
                    <p:cNvPr id="1172502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4813" y="3403"/>
                      <a:ext cx="129" cy="115"/>
                    </a:xfrm>
                    <a:custGeom>
                      <a:avLst/>
                      <a:gdLst>
                        <a:gd name="T0" fmla="*/ 60 w 145"/>
                        <a:gd name="T1" fmla="*/ 0 h 164"/>
                        <a:gd name="T2" fmla="*/ 72 w 145"/>
                        <a:gd name="T3" fmla="*/ 34 h 164"/>
                        <a:gd name="T4" fmla="*/ 96 w 145"/>
                        <a:gd name="T5" fmla="*/ 68 h 164"/>
                        <a:gd name="T6" fmla="*/ 108 w 145"/>
                        <a:gd name="T7" fmla="*/ 94 h 164"/>
                        <a:gd name="T8" fmla="*/ 126 w 145"/>
                        <a:gd name="T9" fmla="*/ 120 h 164"/>
                        <a:gd name="T10" fmla="*/ 144 w 145"/>
                        <a:gd name="T11" fmla="*/ 145 h 164"/>
                        <a:gd name="T12" fmla="*/ 126 w 145"/>
                        <a:gd name="T13" fmla="*/ 163 h 164"/>
                        <a:gd name="T14" fmla="*/ 108 w 145"/>
                        <a:gd name="T15" fmla="*/ 163 h 164"/>
                        <a:gd name="T16" fmla="*/ 90 w 145"/>
                        <a:gd name="T17" fmla="*/ 163 h 164"/>
                        <a:gd name="T18" fmla="*/ 72 w 145"/>
                        <a:gd name="T19" fmla="*/ 163 h 164"/>
                        <a:gd name="T20" fmla="*/ 54 w 145"/>
                        <a:gd name="T21" fmla="*/ 163 h 164"/>
                        <a:gd name="T22" fmla="*/ 36 w 145"/>
                        <a:gd name="T23" fmla="*/ 163 h 164"/>
                        <a:gd name="T24" fmla="*/ 18 w 145"/>
                        <a:gd name="T25" fmla="*/ 163 h 164"/>
                        <a:gd name="T26" fmla="*/ 0 w 145"/>
                        <a:gd name="T27" fmla="*/ 154 h 164"/>
                        <a:gd name="T28" fmla="*/ 12 w 145"/>
                        <a:gd name="T29" fmla="*/ 128 h 164"/>
                        <a:gd name="T30" fmla="*/ 30 w 145"/>
                        <a:gd name="T31" fmla="*/ 102 h 164"/>
                        <a:gd name="T32" fmla="*/ 42 w 145"/>
                        <a:gd name="T33" fmla="*/ 77 h 164"/>
                        <a:gd name="T34" fmla="*/ 48 w 145"/>
                        <a:gd name="T35" fmla="*/ 51 h 164"/>
                        <a:gd name="T36" fmla="*/ 66 w 145"/>
                        <a:gd name="T37" fmla="*/ 34 h 164"/>
                        <a:gd name="T38" fmla="*/ 60 w 145"/>
                        <a:gd name="T39" fmla="*/ 0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45" h="164">
                          <a:moveTo>
                            <a:pt x="60" y="0"/>
                          </a:moveTo>
                          <a:lnTo>
                            <a:pt x="72" y="34"/>
                          </a:lnTo>
                          <a:lnTo>
                            <a:pt x="96" y="68"/>
                          </a:lnTo>
                          <a:lnTo>
                            <a:pt x="108" y="94"/>
                          </a:lnTo>
                          <a:lnTo>
                            <a:pt x="126" y="120"/>
                          </a:lnTo>
                          <a:lnTo>
                            <a:pt x="144" y="145"/>
                          </a:lnTo>
                          <a:lnTo>
                            <a:pt x="126" y="163"/>
                          </a:lnTo>
                          <a:lnTo>
                            <a:pt x="108" y="163"/>
                          </a:lnTo>
                          <a:lnTo>
                            <a:pt x="90" y="163"/>
                          </a:lnTo>
                          <a:lnTo>
                            <a:pt x="72" y="163"/>
                          </a:lnTo>
                          <a:lnTo>
                            <a:pt x="54" y="163"/>
                          </a:lnTo>
                          <a:lnTo>
                            <a:pt x="36" y="163"/>
                          </a:lnTo>
                          <a:lnTo>
                            <a:pt x="18" y="163"/>
                          </a:lnTo>
                          <a:lnTo>
                            <a:pt x="0" y="154"/>
                          </a:lnTo>
                          <a:lnTo>
                            <a:pt x="12" y="128"/>
                          </a:lnTo>
                          <a:lnTo>
                            <a:pt x="30" y="102"/>
                          </a:lnTo>
                          <a:lnTo>
                            <a:pt x="42" y="77"/>
                          </a:lnTo>
                          <a:lnTo>
                            <a:pt x="48" y="51"/>
                          </a:lnTo>
                          <a:lnTo>
                            <a:pt x="66" y="34"/>
                          </a:lnTo>
                          <a:lnTo>
                            <a:pt x="60" y="0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chemeClr val="bg2">
                            <a:gamma/>
                            <a:shade val="69804"/>
                            <a:invGamma/>
                          </a:schemeClr>
                        </a:gs>
                        <a:gs pos="50000">
                          <a:schemeClr val="bg2"/>
                        </a:gs>
                        <a:gs pos="100000">
                          <a:schemeClr val="bg2">
                            <a:gamma/>
                            <a:shade val="69804"/>
                            <a:invGamma/>
                          </a:schemeClr>
                        </a:gs>
                      </a:gsLst>
                      <a:lin ang="0" scaled="1"/>
                    </a:gra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MY" sz="1350"/>
                    </a:p>
                  </p:txBody>
                </p:sp>
                <p:sp>
                  <p:nvSpPr>
                    <p:cNvPr id="1172503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2486"/>
                      <a:ext cx="78" cy="96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69804"/>
                            <a:invGamma/>
                          </a:schemeClr>
                        </a:gs>
                        <a:gs pos="50000">
                          <a:schemeClr val="bg2"/>
                        </a:gs>
                        <a:gs pos="100000">
                          <a:schemeClr val="bg2">
                            <a:gamma/>
                            <a:shade val="69804"/>
                            <a:invGamma/>
                          </a:schemeClr>
                        </a:gs>
                      </a:gsLst>
                      <a:lin ang="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MY" sz="1350"/>
                    </a:p>
                  </p:txBody>
                </p:sp>
                <p:sp>
                  <p:nvSpPr>
                    <p:cNvPr id="1172504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1701"/>
                      <a:ext cx="78" cy="78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69804"/>
                            <a:invGamma/>
                          </a:schemeClr>
                        </a:gs>
                        <a:gs pos="50000">
                          <a:schemeClr val="bg2"/>
                        </a:gs>
                        <a:gs pos="100000">
                          <a:schemeClr val="bg2">
                            <a:gamma/>
                            <a:shade val="69804"/>
                            <a:invGamma/>
                          </a:schemeClr>
                        </a:gs>
                      </a:gsLst>
                      <a:lin ang="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MY" sz="1350"/>
                    </a:p>
                  </p:txBody>
                </p:sp>
                <p:sp>
                  <p:nvSpPr>
                    <p:cNvPr id="1172505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1" y="672"/>
                      <a:ext cx="73" cy="953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69804"/>
                            <a:invGamma/>
                          </a:schemeClr>
                        </a:gs>
                        <a:gs pos="50000">
                          <a:schemeClr val="bg2"/>
                        </a:gs>
                        <a:gs pos="100000">
                          <a:schemeClr val="bg2">
                            <a:gamma/>
                            <a:shade val="69804"/>
                            <a:invGamma/>
                          </a:schemeClr>
                        </a:gs>
                      </a:gsLst>
                      <a:lin ang="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MY" sz="1350"/>
                    </a:p>
                  </p:txBody>
                </p:sp>
                <p:sp>
                  <p:nvSpPr>
                    <p:cNvPr id="1172506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54" y="3157"/>
                      <a:ext cx="36" cy="6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MY" sz="1350"/>
                    </a:p>
                  </p:txBody>
                </p:sp>
              </p:grpSp>
              <p:sp>
                <p:nvSpPr>
                  <p:cNvPr id="1172507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4857" y="1677"/>
                    <a:ext cx="36" cy="6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MY" sz="1350"/>
                  </a:p>
                </p:txBody>
              </p:sp>
            </p:grpSp>
          </p:grpSp>
        </p:grpSp>
      </p:grpSp>
      <p:sp>
        <p:nvSpPr>
          <p:cNvPr id="1172519" name="Text Box 39"/>
          <p:cNvSpPr txBox="1">
            <a:spLocks noChangeArrowheads="1"/>
          </p:cNvSpPr>
          <p:nvPr/>
        </p:nvSpPr>
        <p:spPr bwMode="auto">
          <a:xfrm>
            <a:off x="180315" y="2887309"/>
            <a:ext cx="5083624" cy="295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333500" indent="-1333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524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1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05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600" dirty="0">
              <a:solidFill>
                <a:srgbClr val="003366"/>
              </a:solidFill>
              <a:latin typeface="Univers 57 Condensed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MY" sz="1800" b="1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Stage 1:</a:t>
            </a:r>
            <a:r>
              <a:rPr lang="en-MY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Run the first UBI log early if mud losses or pipe sticking happen, or right after drilling.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MY" sz="18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MY" sz="1800" b="1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Stage2:</a:t>
            </a:r>
            <a:r>
              <a:rPr lang="en-MY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 the final log as late as possible, post-VSP, MDT, and other evaluations.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-1031622" y="363506"/>
            <a:ext cx="8078931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 anchor="b"/>
          <a:lstStyle>
            <a:lvl1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1pPr>
            <a:lvl2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2pPr>
            <a:lvl3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3pPr>
            <a:lvl4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4pPr>
            <a:lvl5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9pPr>
          </a:lstStyle>
          <a:p>
            <a:r>
              <a:rPr lang="en-US" altLang="en-US" spc="-38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Multi-stage Image logging  – Procedure</a:t>
            </a:r>
          </a:p>
        </p:txBody>
      </p:sp>
    </p:spTree>
    <p:extLst>
      <p:ext uri="{BB962C8B-B14F-4D97-AF65-F5344CB8AC3E}">
        <p14:creationId xmlns:p14="http://schemas.microsoft.com/office/powerpoint/2010/main" val="362310587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ChangeArrowheads="1"/>
          </p:cNvSpPr>
          <p:nvPr/>
        </p:nvSpPr>
        <p:spPr bwMode="auto">
          <a:xfrm>
            <a:off x="-599050" y="346281"/>
            <a:ext cx="6279356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 anchor="b"/>
          <a:lstStyle>
            <a:lvl1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1pPr>
            <a:lvl2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2pPr>
            <a:lvl3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3pPr>
            <a:lvl4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4pPr>
            <a:lvl5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9pPr>
          </a:lstStyle>
          <a:p>
            <a:r>
              <a:rPr lang="en-US" altLang="en-US" spc="-38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Multi-stage Image logging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DDB4CD-12EF-46E2-D34E-D6385AD8D250}"/>
              </a:ext>
            </a:extLst>
          </p:cNvPr>
          <p:cNvGrpSpPr/>
          <p:nvPr/>
        </p:nvGrpSpPr>
        <p:grpSpPr>
          <a:xfrm>
            <a:off x="1403648" y="1656789"/>
            <a:ext cx="7095947" cy="3677490"/>
            <a:chOff x="972920" y="1219200"/>
            <a:chExt cx="9063256" cy="4728597"/>
          </a:xfrm>
        </p:grpSpPr>
        <p:grpSp>
          <p:nvGrpSpPr>
            <p:cNvPr id="1000498" name="Group 50"/>
            <p:cNvGrpSpPr>
              <a:grpSpLocks noChangeAspect="1"/>
            </p:cNvGrpSpPr>
            <p:nvPr/>
          </p:nvGrpSpPr>
          <p:grpSpPr bwMode="auto">
            <a:xfrm>
              <a:off x="6767513" y="1237261"/>
              <a:ext cx="823913" cy="4596206"/>
              <a:chOff x="288" y="816"/>
              <a:chExt cx="1035" cy="3253"/>
            </a:xfrm>
          </p:grpSpPr>
          <p:sp>
            <p:nvSpPr>
              <p:cNvPr id="1000499" name="Rectangle 51" descr="Horizontal brick"/>
              <p:cNvSpPr>
                <a:spLocks noChangeAspect="1" noChangeArrowheads="1"/>
              </p:cNvSpPr>
              <p:nvPr/>
            </p:nvSpPr>
            <p:spPr bwMode="auto">
              <a:xfrm>
                <a:off x="288" y="816"/>
                <a:ext cx="1035" cy="3253"/>
              </a:xfrm>
              <a:prstGeom prst="rect">
                <a:avLst/>
              </a:prstGeom>
              <a:pattFill prst="horzBrick">
                <a:fgClr>
                  <a:schemeClr val="bg1"/>
                </a:fgClr>
                <a:bgClr>
                  <a:srgbClr val="6699FF"/>
                </a:bgClr>
              </a:patt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0500" name="Line 52"/>
              <p:cNvSpPr>
                <a:spLocks noChangeAspect="1" noChangeShapeType="1"/>
              </p:cNvSpPr>
              <p:nvPr/>
            </p:nvSpPr>
            <p:spPr bwMode="auto">
              <a:xfrm>
                <a:off x="288" y="1962"/>
                <a:ext cx="1035" cy="1996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0501" name="Line 53"/>
              <p:cNvSpPr>
                <a:spLocks noChangeAspect="1" noChangeShapeType="1"/>
              </p:cNvSpPr>
              <p:nvPr/>
            </p:nvSpPr>
            <p:spPr bwMode="auto">
              <a:xfrm>
                <a:off x="288" y="1001"/>
                <a:ext cx="1035" cy="1552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050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621" y="816"/>
                <a:ext cx="332" cy="3253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000503" name="Group 55"/>
              <p:cNvGrpSpPr>
                <a:grpSpLocks noChangeAspect="1"/>
              </p:cNvGrpSpPr>
              <p:nvPr/>
            </p:nvGrpSpPr>
            <p:grpSpPr bwMode="auto">
              <a:xfrm>
                <a:off x="621" y="1001"/>
                <a:ext cx="332" cy="2957"/>
                <a:chOff x="432" y="288"/>
                <a:chExt cx="432" cy="3840"/>
              </a:xfrm>
            </p:grpSpPr>
            <p:sp>
              <p:nvSpPr>
                <p:cNvPr id="1000504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432" y="2592"/>
                  <a:ext cx="432" cy="576"/>
                </a:xfrm>
                <a:prstGeom prst="ellips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05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432" y="1104"/>
                  <a:ext cx="432" cy="576"/>
                </a:xfrm>
                <a:prstGeom prst="ellips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06" name="AutoShap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453" y="3984"/>
                  <a:ext cx="384" cy="144"/>
                </a:xfrm>
                <a:prstGeom prst="curvedRightArrow">
                  <a:avLst>
                    <a:gd name="adj1" fmla="val 23231"/>
                    <a:gd name="adj2" fmla="val 48231"/>
                    <a:gd name="adj3" fmla="val 88889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07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1776"/>
                  <a:ext cx="144" cy="72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08" name="AutoShap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2496"/>
                  <a:ext cx="144" cy="9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09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2592"/>
                  <a:ext cx="48" cy="57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10" name="AutoShape 6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576" y="1680"/>
                  <a:ext cx="144" cy="9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11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1104"/>
                  <a:ext cx="48" cy="57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12" name="AutoShap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1008"/>
                  <a:ext cx="144" cy="9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13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288"/>
                  <a:ext cx="144" cy="72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14" name="AutoShape 6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576" y="3168"/>
                  <a:ext cx="144" cy="9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15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3264"/>
                  <a:ext cx="14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16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3408"/>
                  <a:ext cx="48" cy="4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17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3456"/>
                  <a:ext cx="144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18" name="AutoShape 7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528" y="3552"/>
                  <a:ext cx="240" cy="48"/>
                </a:xfrm>
                <a:prstGeom prst="flowChartManualOperation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19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3600"/>
                  <a:ext cx="240" cy="33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20" name="AutoShape 7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00" y="3864"/>
                  <a:ext cx="96" cy="240"/>
                </a:xfrm>
                <a:prstGeom prst="flowChartDelay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21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3696"/>
                  <a:ext cx="192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grpSp>
              <p:nvGrpSpPr>
                <p:cNvPr id="1000522" name="Group 74"/>
                <p:cNvGrpSpPr>
                  <a:grpSpLocks noChangeAspect="1"/>
                </p:cNvGrpSpPr>
                <p:nvPr/>
              </p:nvGrpSpPr>
              <p:grpSpPr bwMode="auto">
                <a:xfrm>
                  <a:off x="432" y="3744"/>
                  <a:ext cx="192" cy="96"/>
                  <a:chOff x="432" y="3744"/>
                  <a:chExt cx="192" cy="96"/>
                </a:xfrm>
              </p:grpSpPr>
              <p:grpSp>
                <p:nvGrpSpPr>
                  <p:cNvPr id="1000523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32" y="3752"/>
                    <a:ext cx="180" cy="84"/>
                    <a:chOff x="2016" y="2976"/>
                    <a:chExt cx="108" cy="48"/>
                  </a:xfrm>
                </p:grpSpPr>
                <p:sp>
                  <p:nvSpPr>
                    <p:cNvPr id="1000524" name="AutoShape 7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2016" y="2976"/>
                      <a:ext cx="48" cy="48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MY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000525" name="AutoShape 7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2036" y="2976"/>
                      <a:ext cx="48" cy="48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MY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000526" name="AutoShape 7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2056" y="2976"/>
                      <a:ext cx="48" cy="48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MY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000527" name="AutoShape 7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2076" y="2976"/>
                      <a:ext cx="48" cy="48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MY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1000528" name="AutoShape 80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540" y="3756"/>
                    <a:ext cx="96" cy="72"/>
                  </a:xfrm>
                  <a:prstGeom prst="flowChartManualOperation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MY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sp>
            <p:nvSpPr>
              <p:cNvPr id="1000529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953" y="2258"/>
                <a:ext cx="37" cy="369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0530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990" y="2369"/>
                <a:ext cx="37" cy="147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000531" name="Group 83"/>
              <p:cNvGrpSpPr>
                <a:grpSpLocks noChangeAspect="1"/>
              </p:cNvGrpSpPr>
              <p:nvPr/>
            </p:nvGrpSpPr>
            <p:grpSpPr bwMode="auto">
              <a:xfrm>
                <a:off x="953" y="3551"/>
                <a:ext cx="74" cy="370"/>
                <a:chOff x="864" y="3600"/>
                <a:chExt cx="96" cy="480"/>
              </a:xfrm>
            </p:grpSpPr>
            <p:sp>
              <p:nvSpPr>
                <p:cNvPr id="1000532" name="Rectangle 84"/>
                <p:cNvSpPr>
                  <a:spLocks noChangeAspect="1" noChangeArrowheads="1"/>
                </p:cNvSpPr>
                <p:nvPr/>
              </p:nvSpPr>
              <p:spPr bwMode="auto">
                <a:xfrm>
                  <a:off x="864" y="3600"/>
                  <a:ext cx="48" cy="48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33" name="Rectangle 85"/>
                <p:cNvSpPr>
                  <a:spLocks noChangeAspect="1" noChangeArrowheads="1"/>
                </p:cNvSpPr>
                <p:nvPr/>
              </p:nvSpPr>
              <p:spPr bwMode="auto">
                <a:xfrm>
                  <a:off x="912" y="3744"/>
                  <a:ext cx="48" cy="192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1000534" name="Group 86"/>
              <p:cNvGrpSpPr>
                <a:grpSpLocks noChangeAspect="1"/>
              </p:cNvGrpSpPr>
              <p:nvPr/>
            </p:nvGrpSpPr>
            <p:grpSpPr bwMode="auto">
              <a:xfrm flipH="1">
                <a:off x="547" y="3551"/>
                <a:ext cx="74" cy="370"/>
                <a:chOff x="864" y="3600"/>
                <a:chExt cx="96" cy="480"/>
              </a:xfrm>
            </p:grpSpPr>
            <p:sp>
              <p:nvSpPr>
                <p:cNvPr id="1000535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864" y="3600"/>
                  <a:ext cx="48" cy="48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36" name="Rectangl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912" y="3744"/>
                  <a:ext cx="48" cy="192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1000537" name="Group 89"/>
              <p:cNvGrpSpPr>
                <a:grpSpLocks noChangeAspect="1"/>
              </p:cNvGrpSpPr>
              <p:nvPr/>
            </p:nvGrpSpPr>
            <p:grpSpPr bwMode="auto">
              <a:xfrm>
                <a:off x="953" y="927"/>
                <a:ext cx="74" cy="370"/>
                <a:chOff x="864" y="3600"/>
                <a:chExt cx="96" cy="480"/>
              </a:xfrm>
            </p:grpSpPr>
            <p:sp>
              <p:nvSpPr>
                <p:cNvPr id="1000538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864" y="3600"/>
                  <a:ext cx="48" cy="48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39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912" y="3744"/>
                  <a:ext cx="48" cy="192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1000540" name="Group 92"/>
              <p:cNvGrpSpPr>
                <a:grpSpLocks noChangeAspect="1"/>
              </p:cNvGrpSpPr>
              <p:nvPr/>
            </p:nvGrpSpPr>
            <p:grpSpPr bwMode="auto">
              <a:xfrm flipH="1">
                <a:off x="547" y="927"/>
                <a:ext cx="74" cy="370"/>
                <a:chOff x="864" y="3600"/>
                <a:chExt cx="96" cy="480"/>
              </a:xfrm>
            </p:grpSpPr>
            <p:sp>
              <p:nvSpPr>
                <p:cNvPr id="1000541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864" y="3600"/>
                  <a:ext cx="48" cy="48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42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912" y="3744"/>
                  <a:ext cx="48" cy="192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pic>
          <p:nvPicPr>
            <p:cNvPr id="1000543" name="Picture 95" descr="C:\My Documents\OBMI Presentation AAPG\OBMI Too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346638"/>
              <a:ext cx="414338" cy="4342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0544" name="Picture 96" descr="D:\Documents\irg-jobs\wpy6\run2\fig40-log10-4194.tif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1" y="4191001"/>
              <a:ext cx="2187575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0545" name="Picture 97" descr="D:\Documents\irg-jobs\wpy6\run2\fig12-log10-3904.tif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447801"/>
              <a:ext cx="2732088" cy="2087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00546" name="Group 98"/>
            <p:cNvGrpSpPr>
              <a:grpSpLocks noChangeAspect="1"/>
            </p:cNvGrpSpPr>
            <p:nvPr/>
          </p:nvGrpSpPr>
          <p:grpSpPr bwMode="auto">
            <a:xfrm>
              <a:off x="2590801" y="1219200"/>
              <a:ext cx="823913" cy="2413000"/>
              <a:chOff x="288" y="816"/>
              <a:chExt cx="1035" cy="3253"/>
            </a:xfrm>
          </p:grpSpPr>
          <p:sp>
            <p:nvSpPr>
              <p:cNvPr id="1000547" name="Rectangle 99" descr="Horizontal brick"/>
              <p:cNvSpPr>
                <a:spLocks noChangeAspect="1" noChangeArrowheads="1"/>
              </p:cNvSpPr>
              <p:nvPr/>
            </p:nvSpPr>
            <p:spPr bwMode="auto">
              <a:xfrm>
                <a:off x="288" y="816"/>
                <a:ext cx="1035" cy="3253"/>
              </a:xfrm>
              <a:prstGeom prst="rect">
                <a:avLst/>
              </a:prstGeom>
              <a:pattFill prst="horzBrick">
                <a:fgClr>
                  <a:schemeClr val="bg1"/>
                </a:fgClr>
                <a:bgClr>
                  <a:srgbClr val="6699FF"/>
                </a:bgClr>
              </a:patt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0548" name="Line 100"/>
              <p:cNvSpPr>
                <a:spLocks noChangeAspect="1" noChangeShapeType="1"/>
              </p:cNvSpPr>
              <p:nvPr/>
            </p:nvSpPr>
            <p:spPr bwMode="auto">
              <a:xfrm>
                <a:off x="288" y="1962"/>
                <a:ext cx="1035" cy="1996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0549" name="Line 101"/>
              <p:cNvSpPr>
                <a:spLocks noChangeAspect="1" noChangeShapeType="1"/>
              </p:cNvSpPr>
              <p:nvPr/>
            </p:nvSpPr>
            <p:spPr bwMode="auto">
              <a:xfrm>
                <a:off x="288" y="1001"/>
                <a:ext cx="1035" cy="1552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0550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621" y="816"/>
                <a:ext cx="332" cy="3253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000551" name="Group 103"/>
              <p:cNvGrpSpPr>
                <a:grpSpLocks noChangeAspect="1"/>
              </p:cNvGrpSpPr>
              <p:nvPr/>
            </p:nvGrpSpPr>
            <p:grpSpPr bwMode="auto">
              <a:xfrm>
                <a:off x="621" y="1001"/>
                <a:ext cx="332" cy="2957"/>
                <a:chOff x="432" y="288"/>
                <a:chExt cx="432" cy="3840"/>
              </a:xfrm>
            </p:grpSpPr>
            <p:sp>
              <p:nvSpPr>
                <p:cNvPr id="1000552" name="Oval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432" y="2592"/>
                  <a:ext cx="432" cy="576"/>
                </a:xfrm>
                <a:prstGeom prst="ellips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53" name="Oval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432" y="1104"/>
                  <a:ext cx="432" cy="576"/>
                </a:xfrm>
                <a:prstGeom prst="ellips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54" name="AutoShap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453" y="3984"/>
                  <a:ext cx="384" cy="144"/>
                </a:xfrm>
                <a:prstGeom prst="curvedRightArrow">
                  <a:avLst>
                    <a:gd name="adj1" fmla="val 23231"/>
                    <a:gd name="adj2" fmla="val 48231"/>
                    <a:gd name="adj3" fmla="val 88889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55" name="Rectangle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1776"/>
                  <a:ext cx="144" cy="72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56" name="AutoShape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2496"/>
                  <a:ext cx="144" cy="9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57" name="Rectangle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2592"/>
                  <a:ext cx="48" cy="57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58" name="AutoShape 11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576" y="1680"/>
                  <a:ext cx="144" cy="9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59" name="Rectangle 111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1104"/>
                  <a:ext cx="48" cy="57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60" name="AutoShap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1008"/>
                  <a:ext cx="144" cy="9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61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288"/>
                  <a:ext cx="144" cy="72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62" name="AutoShape 11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576" y="3168"/>
                  <a:ext cx="144" cy="9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63" name="Rectangle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3264"/>
                  <a:ext cx="14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64" name="Rectangle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3408"/>
                  <a:ext cx="48" cy="4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65" name="Rectangle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3456"/>
                  <a:ext cx="144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66" name="AutoShape 11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528" y="3552"/>
                  <a:ext cx="240" cy="48"/>
                </a:xfrm>
                <a:prstGeom prst="flowChartManualOperation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67" name="Rectangle 119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3600"/>
                  <a:ext cx="240" cy="33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68" name="AutoShape 12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00" y="3864"/>
                  <a:ext cx="96" cy="240"/>
                </a:xfrm>
                <a:prstGeom prst="flowChartDelay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69" name="Rectangle 121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3696"/>
                  <a:ext cx="192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grpSp>
              <p:nvGrpSpPr>
                <p:cNvPr id="1000570" name="Group 122"/>
                <p:cNvGrpSpPr>
                  <a:grpSpLocks noChangeAspect="1"/>
                </p:cNvGrpSpPr>
                <p:nvPr/>
              </p:nvGrpSpPr>
              <p:grpSpPr bwMode="auto">
                <a:xfrm>
                  <a:off x="432" y="3744"/>
                  <a:ext cx="192" cy="96"/>
                  <a:chOff x="432" y="3744"/>
                  <a:chExt cx="192" cy="96"/>
                </a:xfrm>
              </p:grpSpPr>
              <p:grpSp>
                <p:nvGrpSpPr>
                  <p:cNvPr id="1000571" name="Group 1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32" y="3752"/>
                    <a:ext cx="180" cy="84"/>
                    <a:chOff x="2016" y="2976"/>
                    <a:chExt cx="108" cy="48"/>
                  </a:xfrm>
                </p:grpSpPr>
                <p:sp>
                  <p:nvSpPr>
                    <p:cNvPr id="1000572" name="AutoShape 12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2016" y="2976"/>
                      <a:ext cx="48" cy="48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MY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000573" name="AutoShape 12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2036" y="2976"/>
                      <a:ext cx="48" cy="48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MY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000574" name="AutoShape 12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2056" y="2976"/>
                      <a:ext cx="48" cy="48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MY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000575" name="AutoShape 12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2076" y="2976"/>
                      <a:ext cx="48" cy="48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MY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1000576" name="AutoShape 128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540" y="3756"/>
                    <a:ext cx="96" cy="72"/>
                  </a:xfrm>
                  <a:prstGeom prst="flowChartManualOperation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MY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sp>
            <p:nvSpPr>
              <p:cNvPr id="1000577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953" y="2258"/>
                <a:ext cx="37" cy="369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0578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990" y="2369"/>
                <a:ext cx="37" cy="147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000579" name="Group 131"/>
              <p:cNvGrpSpPr>
                <a:grpSpLocks noChangeAspect="1"/>
              </p:cNvGrpSpPr>
              <p:nvPr/>
            </p:nvGrpSpPr>
            <p:grpSpPr bwMode="auto">
              <a:xfrm>
                <a:off x="953" y="3551"/>
                <a:ext cx="74" cy="370"/>
                <a:chOff x="864" y="3600"/>
                <a:chExt cx="96" cy="480"/>
              </a:xfrm>
            </p:grpSpPr>
            <p:sp>
              <p:nvSpPr>
                <p:cNvPr id="1000580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864" y="3600"/>
                  <a:ext cx="48" cy="48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81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912" y="3744"/>
                  <a:ext cx="48" cy="192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1000582" name="Group 134"/>
              <p:cNvGrpSpPr>
                <a:grpSpLocks noChangeAspect="1"/>
              </p:cNvGrpSpPr>
              <p:nvPr/>
            </p:nvGrpSpPr>
            <p:grpSpPr bwMode="auto">
              <a:xfrm flipH="1">
                <a:off x="547" y="3551"/>
                <a:ext cx="74" cy="370"/>
                <a:chOff x="864" y="3600"/>
                <a:chExt cx="96" cy="480"/>
              </a:xfrm>
            </p:grpSpPr>
            <p:sp>
              <p:nvSpPr>
                <p:cNvPr id="1000583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864" y="3600"/>
                  <a:ext cx="48" cy="48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84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912" y="3744"/>
                  <a:ext cx="48" cy="192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1000585" name="Group 137"/>
              <p:cNvGrpSpPr>
                <a:grpSpLocks noChangeAspect="1"/>
              </p:cNvGrpSpPr>
              <p:nvPr/>
            </p:nvGrpSpPr>
            <p:grpSpPr bwMode="auto">
              <a:xfrm>
                <a:off x="953" y="927"/>
                <a:ext cx="74" cy="370"/>
                <a:chOff x="864" y="3600"/>
                <a:chExt cx="96" cy="480"/>
              </a:xfrm>
            </p:grpSpPr>
            <p:sp>
              <p:nvSpPr>
                <p:cNvPr id="1000586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864" y="3600"/>
                  <a:ext cx="48" cy="48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87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912" y="3744"/>
                  <a:ext cx="48" cy="192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1000588" name="Group 140"/>
              <p:cNvGrpSpPr>
                <a:grpSpLocks noChangeAspect="1"/>
              </p:cNvGrpSpPr>
              <p:nvPr/>
            </p:nvGrpSpPr>
            <p:grpSpPr bwMode="auto">
              <a:xfrm flipH="1">
                <a:off x="547" y="927"/>
                <a:ext cx="74" cy="370"/>
                <a:chOff x="864" y="3600"/>
                <a:chExt cx="96" cy="480"/>
              </a:xfrm>
            </p:grpSpPr>
            <p:sp>
              <p:nvSpPr>
                <p:cNvPr id="1000589" name="Rectangle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864" y="3600"/>
                  <a:ext cx="48" cy="48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000590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912" y="3744"/>
                  <a:ext cx="48" cy="192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pic>
          <p:nvPicPr>
            <p:cNvPr id="1000591" name="Picture 143" descr="D:\Documents\irg-jobs\wpy6\run2\fig-hosana3-3899.tif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81398"/>
              <a:ext cx="1428750" cy="1468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0592" name="Picture 144" descr="D:\Documents\irg-jobs\wpy6\run2\Fig-hosana58-4196.tif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2743200"/>
              <a:ext cx="1428750" cy="135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0593" name="Line 145"/>
            <p:cNvSpPr>
              <a:spLocks noChangeShapeType="1"/>
            </p:cNvSpPr>
            <p:nvPr/>
          </p:nvSpPr>
          <p:spPr bwMode="auto">
            <a:xfrm>
              <a:off x="2133600" y="3657600"/>
              <a:ext cx="381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0594" name="Text Box 146"/>
            <p:cNvSpPr txBox="1">
              <a:spLocks noChangeArrowheads="1"/>
            </p:cNvSpPr>
            <p:nvPr/>
          </p:nvSpPr>
          <p:spPr bwMode="auto">
            <a:xfrm>
              <a:off x="972920" y="3255281"/>
              <a:ext cx="1336585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2100 m</a:t>
              </a:r>
            </a:p>
          </p:txBody>
        </p:sp>
        <p:sp>
          <p:nvSpPr>
            <p:cNvPr id="1000595" name="Line 147"/>
            <p:cNvSpPr>
              <a:spLocks noChangeShapeType="1"/>
            </p:cNvSpPr>
            <p:nvPr/>
          </p:nvSpPr>
          <p:spPr bwMode="auto">
            <a:xfrm>
              <a:off x="5710238" y="5857876"/>
              <a:ext cx="381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0596" name="Text Box 148"/>
            <p:cNvSpPr txBox="1">
              <a:spLocks noChangeArrowheads="1"/>
            </p:cNvSpPr>
            <p:nvPr/>
          </p:nvSpPr>
          <p:spPr bwMode="auto">
            <a:xfrm>
              <a:off x="4637884" y="5455354"/>
              <a:ext cx="142875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3800 m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A2B4C70-753E-F9DD-66CE-CE804E37E516}"/>
              </a:ext>
            </a:extLst>
          </p:cNvPr>
          <p:cNvSpPr txBox="1"/>
          <p:nvPr/>
        </p:nvSpPr>
        <p:spPr>
          <a:xfrm>
            <a:off x="107504" y="3671552"/>
            <a:ext cx="3662804" cy="86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MY" sz="1600" b="1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Stage 1:</a:t>
            </a:r>
            <a:r>
              <a:rPr lang="en-MY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Run the first UBI log early if mud losses or pipe sticking happen, or right after drilling.</a:t>
            </a:r>
            <a:endParaRPr lang="en-MY" sz="16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77E7A-3D53-B547-75B4-41113AC297AF}"/>
              </a:ext>
            </a:extLst>
          </p:cNvPr>
          <p:cNvSpPr txBox="1"/>
          <p:nvPr/>
        </p:nvSpPr>
        <p:spPr>
          <a:xfrm>
            <a:off x="4351422" y="5334279"/>
            <a:ext cx="3484392" cy="86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MY" sz="1600" b="1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Stage2:</a:t>
            </a:r>
            <a:r>
              <a:rPr lang="en-MY" sz="1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 the final log as late as possible, post-VSP, MDT, and other evaluations.</a:t>
            </a:r>
            <a:endParaRPr lang="en-MY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5744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Text Box 2"/>
          <p:cNvSpPr txBox="1">
            <a:spLocks noChangeArrowheads="1"/>
          </p:cNvSpPr>
          <p:nvPr/>
        </p:nvSpPr>
        <p:spPr bwMode="auto">
          <a:xfrm>
            <a:off x="143508" y="1988840"/>
            <a:ext cx="8856984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dirty="0">
              <a:solidFill>
                <a:srgbClr val="3728F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US" altLang="en-US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Identifies drilling fractures, in-situ stress direction, and structural boundaries.</a:t>
            </a:r>
          </a:p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endParaRPr lang="en-US" altLang="en-US" sz="18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US" altLang="en-US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Conducts continuous well deviation surveys to assess trajectory.</a:t>
            </a:r>
          </a:p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endParaRPr lang="en-US" altLang="en-US" sz="18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US" altLang="en-US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Detects borehole damage zones, weak rock areas, and wellbore restrictions.</a:t>
            </a:r>
          </a:p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endParaRPr lang="en-US" altLang="en-US" sz="18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US" altLang="en-US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Provides early indications of unexpected geological structures and major bedding planes.</a:t>
            </a:r>
          </a:p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endParaRPr lang="en-US" altLang="en-US" sz="18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endParaRPr lang="en-US" altLang="en-US" sz="18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14313" indent="-214313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alt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01476" name="Rectangle 4"/>
          <p:cNvSpPr>
            <a:spLocks noChangeArrowheads="1"/>
          </p:cNvSpPr>
          <p:nvPr/>
        </p:nvSpPr>
        <p:spPr bwMode="auto">
          <a:xfrm>
            <a:off x="539552" y="476672"/>
            <a:ext cx="656510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 anchor="b"/>
          <a:lstStyle>
            <a:lvl1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1pPr>
            <a:lvl2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2pPr>
            <a:lvl3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3pPr>
            <a:lvl4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4pPr>
            <a:lvl5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9pPr>
          </a:lstStyle>
          <a:p>
            <a:pPr algn="l"/>
            <a:r>
              <a:rPr lang="en-US" altLang="en-US" spc="-38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Stage1 -  Quick look Answer Product</a:t>
            </a:r>
          </a:p>
        </p:txBody>
      </p:sp>
    </p:spTree>
    <p:extLst>
      <p:ext uri="{BB962C8B-B14F-4D97-AF65-F5344CB8AC3E}">
        <p14:creationId xmlns:p14="http://schemas.microsoft.com/office/powerpoint/2010/main" val="17188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ChangeArrowheads="1"/>
          </p:cNvSpPr>
          <p:nvPr/>
        </p:nvSpPr>
        <p:spPr bwMode="auto">
          <a:xfrm>
            <a:off x="125204" y="1700808"/>
            <a:ext cx="8964488" cy="743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MY" dirty="0">
                <a:latin typeface="Cambria" panose="02040503050406030204" pitchFamily="18" charset="0"/>
                <a:cs typeface="Times New Roman" panose="02020603050405020304" pitchFamily="18" charset="0"/>
              </a:rPr>
              <a:t>Borehole restrictions like doglegs and ledges can be improved by reaming.</a:t>
            </a: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endParaRPr lang="en-MY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Drilling-induced fractures indicate extreme mud weight, while breakouts suggest insufficient weight.</a:t>
            </a: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endParaRPr lang="en-US" alt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Lost circulation can be controlled with precise slug/pill placement and careful drilling practices.</a:t>
            </a: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endParaRPr lang="en-US" alt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Well behavior varies based on alignment with maximum or minimum horizontal stress.</a:t>
            </a: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endParaRPr lang="en-US" altLang="en-US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endParaRPr lang="en-MY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</a:pPr>
            <a:endParaRPr lang="en-MY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02499" name="Text Box 3"/>
          <p:cNvSpPr txBox="1">
            <a:spLocks noChangeArrowheads="1"/>
          </p:cNvSpPr>
          <p:nvPr/>
        </p:nvSpPr>
        <p:spPr bwMode="auto">
          <a:xfrm>
            <a:off x="179512" y="476508"/>
            <a:ext cx="72586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spc="-38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Stage1 - </a:t>
            </a:r>
            <a:r>
              <a:rPr lang="en-US" altLang="en-US" sz="2400" b="1" spc="-38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Wellbore Stability Analysis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223CB0-A46C-5A3E-E8F0-5FC488708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6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ChangeArrowheads="1"/>
          </p:cNvSpPr>
          <p:nvPr/>
        </p:nvSpPr>
        <p:spPr bwMode="auto">
          <a:xfrm>
            <a:off x="1934766" y="1140619"/>
            <a:ext cx="1138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 sz="1350"/>
          </a:p>
        </p:txBody>
      </p:sp>
      <p:sp>
        <p:nvSpPr>
          <p:cNvPr id="1093637" name="Rectangle 5"/>
          <p:cNvSpPr>
            <a:spLocks noChangeArrowheads="1"/>
          </p:cNvSpPr>
          <p:nvPr/>
        </p:nvSpPr>
        <p:spPr bwMode="auto">
          <a:xfrm>
            <a:off x="1516856" y="1025128"/>
            <a:ext cx="5567363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A9485-1B89-CAF3-B3F9-9A6BDFC00829}"/>
              </a:ext>
            </a:extLst>
          </p:cNvPr>
          <p:cNvGrpSpPr/>
          <p:nvPr/>
        </p:nvGrpSpPr>
        <p:grpSpPr>
          <a:xfrm>
            <a:off x="1403648" y="2348880"/>
            <a:ext cx="6031707" cy="4217193"/>
            <a:chOff x="1828800" y="1290758"/>
            <a:chExt cx="8042276" cy="5622924"/>
          </a:xfrm>
        </p:grpSpPr>
        <p:sp>
          <p:nvSpPr>
            <p:cNvPr id="1093635" name="Rectangle 3"/>
            <p:cNvSpPr>
              <a:spLocks noChangeArrowheads="1"/>
            </p:cNvSpPr>
            <p:nvPr/>
          </p:nvSpPr>
          <p:spPr bwMode="auto">
            <a:xfrm>
              <a:off x="2579689" y="2227382"/>
              <a:ext cx="6613525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36" name="Rectangle 4"/>
            <p:cNvSpPr>
              <a:spLocks noChangeArrowheads="1"/>
            </p:cNvSpPr>
            <p:nvPr/>
          </p:nvSpPr>
          <p:spPr bwMode="auto">
            <a:xfrm>
              <a:off x="2608263" y="6650157"/>
              <a:ext cx="92075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38" name="Rectangle 6"/>
            <p:cNvSpPr>
              <a:spLocks noChangeArrowheads="1"/>
            </p:cNvSpPr>
            <p:nvPr/>
          </p:nvSpPr>
          <p:spPr bwMode="auto">
            <a:xfrm>
              <a:off x="2508250" y="1347908"/>
              <a:ext cx="6489700" cy="4567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39" name="Rectangle 7"/>
            <p:cNvSpPr>
              <a:spLocks noChangeArrowheads="1"/>
            </p:cNvSpPr>
            <p:nvPr/>
          </p:nvSpPr>
          <p:spPr bwMode="auto">
            <a:xfrm>
              <a:off x="3767138" y="6685082"/>
              <a:ext cx="2303462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41" name="Oval 9"/>
            <p:cNvSpPr>
              <a:spLocks noChangeArrowheads="1"/>
            </p:cNvSpPr>
            <p:nvPr/>
          </p:nvSpPr>
          <p:spPr bwMode="auto">
            <a:xfrm>
              <a:off x="2503488" y="2338507"/>
              <a:ext cx="920750" cy="9890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42" name="Oval 10"/>
            <p:cNvSpPr>
              <a:spLocks noChangeArrowheads="1"/>
            </p:cNvSpPr>
            <p:nvPr/>
          </p:nvSpPr>
          <p:spPr bwMode="auto">
            <a:xfrm>
              <a:off x="5727700" y="2338507"/>
              <a:ext cx="920750" cy="9890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43" name="Freeform 11"/>
            <p:cNvSpPr>
              <a:spLocks/>
            </p:cNvSpPr>
            <p:nvPr/>
          </p:nvSpPr>
          <p:spPr bwMode="auto">
            <a:xfrm>
              <a:off x="2005014" y="2106733"/>
              <a:ext cx="1812925" cy="1362075"/>
            </a:xfrm>
            <a:custGeom>
              <a:avLst/>
              <a:gdLst>
                <a:gd name="T0" fmla="*/ 108 w 1237"/>
                <a:gd name="T1" fmla="*/ 274 h 858"/>
                <a:gd name="T2" fmla="*/ 144 w 1237"/>
                <a:gd name="T3" fmla="*/ 226 h 858"/>
                <a:gd name="T4" fmla="*/ 204 w 1237"/>
                <a:gd name="T5" fmla="*/ 190 h 858"/>
                <a:gd name="T6" fmla="*/ 252 w 1237"/>
                <a:gd name="T7" fmla="*/ 167 h 858"/>
                <a:gd name="T8" fmla="*/ 300 w 1237"/>
                <a:gd name="T9" fmla="*/ 167 h 858"/>
                <a:gd name="T10" fmla="*/ 348 w 1237"/>
                <a:gd name="T11" fmla="*/ 143 h 858"/>
                <a:gd name="T12" fmla="*/ 408 w 1237"/>
                <a:gd name="T13" fmla="*/ 119 h 858"/>
                <a:gd name="T14" fmla="*/ 468 w 1237"/>
                <a:gd name="T15" fmla="*/ 83 h 858"/>
                <a:gd name="T16" fmla="*/ 516 w 1237"/>
                <a:gd name="T17" fmla="*/ 83 h 858"/>
                <a:gd name="T18" fmla="*/ 564 w 1237"/>
                <a:gd name="T19" fmla="*/ 83 h 858"/>
                <a:gd name="T20" fmla="*/ 624 w 1237"/>
                <a:gd name="T21" fmla="*/ 48 h 858"/>
                <a:gd name="T22" fmla="*/ 660 w 1237"/>
                <a:gd name="T23" fmla="*/ 12 h 858"/>
                <a:gd name="T24" fmla="*/ 720 w 1237"/>
                <a:gd name="T25" fmla="*/ 24 h 858"/>
                <a:gd name="T26" fmla="*/ 780 w 1237"/>
                <a:gd name="T27" fmla="*/ 36 h 858"/>
                <a:gd name="T28" fmla="*/ 876 w 1237"/>
                <a:gd name="T29" fmla="*/ 48 h 858"/>
                <a:gd name="T30" fmla="*/ 936 w 1237"/>
                <a:gd name="T31" fmla="*/ 71 h 858"/>
                <a:gd name="T32" fmla="*/ 972 w 1237"/>
                <a:gd name="T33" fmla="*/ 107 h 858"/>
                <a:gd name="T34" fmla="*/ 1020 w 1237"/>
                <a:gd name="T35" fmla="*/ 143 h 858"/>
                <a:gd name="T36" fmla="*/ 1068 w 1237"/>
                <a:gd name="T37" fmla="*/ 179 h 858"/>
                <a:gd name="T38" fmla="*/ 1104 w 1237"/>
                <a:gd name="T39" fmla="*/ 226 h 858"/>
                <a:gd name="T40" fmla="*/ 1140 w 1237"/>
                <a:gd name="T41" fmla="*/ 262 h 858"/>
                <a:gd name="T42" fmla="*/ 1152 w 1237"/>
                <a:gd name="T43" fmla="*/ 309 h 858"/>
                <a:gd name="T44" fmla="*/ 1152 w 1237"/>
                <a:gd name="T45" fmla="*/ 357 h 858"/>
                <a:gd name="T46" fmla="*/ 1212 w 1237"/>
                <a:gd name="T47" fmla="*/ 464 h 858"/>
                <a:gd name="T48" fmla="*/ 1224 w 1237"/>
                <a:gd name="T49" fmla="*/ 500 h 858"/>
                <a:gd name="T50" fmla="*/ 1188 w 1237"/>
                <a:gd name="T51" fmla="*/ 524 h 858"/>
                <a:gd name="T52" fmla="*/ 1164 w 1237"/>
                <a:gd name="T53" fmla="*/ 571 h 858"/>
                <a:gd name="T54" fmla="*/ 1128 w 1237"/>
                <a:gd name="T55" fmla="*/ 619 h 858"/>
                <a:gd name="T56" fmla="*/ 1092 w 1237"/>
                <a:gd name="T57" fmla="*/ 655 h 858"/>
                <a:gd name="T58" fmla="*/ 1056 w 1237"/>
                <a:gd name="T59" fmla="*/ 690 h 858"/>
                <a:gd name="T60" fmla="*/ 1008 w 1237"/>
                <a:gd name="T61" fmla="*/ 726 h 858"/>
                <a:gd name="T62" fmla="*/ 960 w 1237"/>
                <a:gd name="T63" fmla="*/ 750 h 858"/>
                <a:gd name="T64" fmla="*/ 912 w 1237"/>
                <a:gd name="T65" fmla="*/ 774 h 858"/>
                <a:gd name="T66" fmla="*/ 864 w 1237"/>
                <a:gd name="T67" fmla="*/ 797 h 858"/>
                <a:gd name="T68" fmla="*/ 828 w 1237"/>
                <a:gd name="T69" fmla="*/ 833 h 858"/>
                <a:gd name="T70" fmla="*/ 780 w 1237"/>
                <a:gd name="T71" fmla="*/ 857 h 858"/>
                <a:gd name="T72" fmla="*/ 720 w 1237"/>
                <a:gd name="T73" fmla="*/ 857 h 858"/>
                <a:gd name="T74" fmla="*/ 660 w 1237"/>
                <a:gd name="T75" fmla="*/ 857 h 858"/>
                <a:gd name="T76" fmla="*/ 600 w 1237"/>
                <a:gd name="T77" fmla="*/ 857 h 858"/>
                <a:gd name="T78" fmla="*/ 540 w 1237"/>
                <a:gd name="T79" fmla="*/ 857 h 858"/>
                <a:gd name="T80" fmla="*/ 480 w 1237"/>
                <a:gd name="T81" fmla="*/ 833 h 858"/>
                <a:gd name="T82" fmla="*/ 432 w 1237"/>
                <a:gd name="T83" fmla="*/ 809 h 858"/>
                <a:gd name="T84" fmla="*/ 384 w 1237"/>
                <a:gd name="T85" fmla="*/ 809 h 858"/>
                <a:gd name="T86" fmla="*/ 336 w 1237"/>
                <a:gd name="T87" fmla="*/ 786 h 858"/>
                <a:gd name="T88" fmla="*/ 288 w 1237"/>
                <a:gd name="T89" fmla="*/ 774 h 858"/>
                <a:gd name="T90" fmla="*/ 240 w 1237"/>
                <a:gd name="T91" fmla="*/ 738 h 858"/>
                <a:gd name="T92" fmla="*/ 204 w 1237"/>
                <a:gd name="T93" fmla="*/ 702 h 858"/>
                <a:gd name="T94" fmla="*/ 156 w 1237"/>
                <a:gd name="T95" fmla="*/ 678 h 858"/>
                <a:gd name="T96" fmla="*/ 108 w 1237"/>
                <a:gd name="T97" fmla="*/ 655 h 858"/>
                <a:gd name="T98" fmla="*/ 96 w 1237"/>
                <a:gd name="T99" fmla="*/ 607 h 858"/>
                <a:gd name="T100" fmla="*/ 48 w 1237"/>
                <a:gd name="T101" fmla="*/ 571 h 858"/>
                <a:gd name="T102" fmla="*/ 24 w 1237"/>
                <a:gd name="T103" fmla="*/ 536 h 858"/>
                <a:gd name="T104" fmla="*/ 24 w 1237"/>
                <a:gd name="T105" fmla="*/ 488 h 858"/>
                <a:gd name="T106" fmla="*/ 12 w 1237"/>
                <a:gd name="T107" fmla="*/ 440 h 858"/>
                <a:gd name="T108" fmla="*/ 0 w 1237"/>
                <a:gd name="T109" fmla="*/ 381 h 858"/>
                <a:gd name="T110" fmla="*/ 36 w 1237"/>
                <a:gd name="T111" fmla="*/ 345 h 858"/>
                <a:gd name="T112" fmla="*/ 72 w 1237"/>
                <a:gd name="T113" fmla="*/ 309 h 858"/>
                <a:gd name="T114" fmla="*/ 84 w 1237"/>
                <a:gd name="T115" fmla="*/ 286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7" h="858">
                  <a:moveTo>
                    <a:pt x="84" y="286"/>
                  </a:moveTo>
                  <a:lnTo>
                    <a:pt x="108" y="274"/>
                  </a:lnTo>
                  <a:lnTo>
                    <a:pt x="120" y="250"/>
                  </a:lnTo>
                  <a:lnTo>
                    <a:pt x="144" y="226"/>
                  </a:lnTo>
                  <a:lnTo>
                    <a:pt x="180" y="202"/>
                  </a:lnTo>
                  <a:lnTo>
                    <a:pt x="204" y="190"/>
                  </a:lnTo>
                  <a:lnTo>
                    <a:pt x="228" y="179"/>
                  </a:lnTo>
                  <a:lnTo>
                    <a:pt x="252" y="167"/>
                  </a:lnTo>
                  <a:lnTo>
                    <a:pt x="276" y="167"/>
                  </a:lnTo>
                  <a:lnTo>
                    <a:pt x="300" y="167"/>
                  </a:lnTo>
                  <a:lnTo>
                    <a:pt x="324" y="155"/>
                  </a:lnTo>
                  <a:lnTo>
                    <a:pt x="348" y="143"/>
                  </a:lnTo>
                  <a:lnTo>
                    <a:pt x="372" y="143"/>
                  </a:lnTo>
                  <a:lnTo>
                    <a:pt x="408" y="119"/>
                  </a:lnTo>
                  <a:lnTo>
                    <a:pt x="432" y="95"/>
                  </a:lnTo>
                  <a:lnTo>
                    <a:pt x="468" y="83"/>
                  </a:lnTo>
                  <a:lnTo>
                    <a:pt x="492" y="83"/>
                  </a:lnTo>
                  <a:lnTo>
                    <a:pt x="516" y="83"/>
                  </a:lnTo>
                  <a:lnTo>
                    <a:pt x="540" y="83"/>
                  </a:lnTo>
                  <a:lnTo>
                    <a:pt x="564" y="83"/>
                  </a:lnTo>
                  <a:lnTo>
                    <a:pt x="588" y="71"/>
                  </a:lnTo>
                  <a:lnTo>
                    <a:pt x="624" y="48"/>
                  </a:lnTo>
                  <a:lnTo>
                    <a:pt x="636" y="24"/>
                  </a:lnTo>
                  <a:lnTo>
                    <a:pt x="660" y="12"/>
                  </a:lnTo>
                  <a:lnTo>
                    <a:pt x="684" y="0"/>
                  </a:lnTo>
                  <a:lnTo>
                    <a:pt x="720" y="24"/>
                  </a:lnTo>
                  <a:lnTo>
                    <a:pt x="756" y="24"/>
                  </a:lnTo>
                  <a:lnTo>
                    <a:pt x="780" y="36"/>
                  </a:lnTo>
                  <a:lnTo>
                    <a:pt x="852" y="48"/>
                  </a:lnTo>
                  <a:lnTo>
                    <a:pt x="876" y="48"/>
                  </a:lnTo>
                  <a:lnTo>
                    <a:pt x="900" y="60"/>
                  </a:lnTo>
                  <a:lnTo>
                    <a:pt x="936" y="71"/>
                  </a:lnTo>
                  <a:lnTo>
                    <a:pt x="960" y="83"/>
                  </a:lnTo>
                  <a:lnTo>
                    <a:pt x="972" y="107"/>
                  </a:lnTo>
                  <a:lnTo>
                    <a:pt x="996" y="131"/>
                  </a:lnTo>
                  <a:lnTo>
                    <a:pt x="1020" y="143"/>
                  </a:lnTo>
                  <a:lnTo>
                    <a:pt x="1044" y="167"/>
                  </a:lnTo>
                  <a:lnTo>
                    <a:pt x="1068" y="179"/>
                  </a:lnTo>
                  <a:lnTo>
                    <a:pt x="1092" y="202"/>
                  </a:lnTo>
                  <a:lnTo>
                    <a:pt x="1104" y="226"/>
                  </a:lnTo>
                  <a:lnTo>
                    <a:pt x="1116" y="250"/>
                  </a:lnTo>
                  <a:lnTo>
                    <a:pt x="1140" y="262"/>
                  </a:lnTo>
                  <a:lnTo>
                    <a:pt x="1140" y="286"/>
                  </a:lnTo>
                  <a:lnTo>
                    <a:pt x="1152" y="309"/>
                  </a:lnTo>
                  <a:lnTo>
                    <a:pt x="1152" y="333"/>
                  </a:lnTo>
                  <a:lnTo>
                    <a:pt x="1152" y="357"/>
                  </a:lnTo>
                  <a:lnTo>
                    <a:pt x="1164" y="381"/>
                  </a:lnTo>
                  <a:lnTo>
                    <a:pt x="1212" y="464"/>
                  </a:lnTo>
                  <a:lnTo>
                    <a:pt x="1236" y="476"/>
                  </a:lnTo>
                  <a:lnTo>
                    <a:pt x="1224" y="500"/>
                  </a:lnTo>
                  <a:lnTo>
                    <a:pt x="1212" y="524"/>
                  </a:lnTo>
                  <a:lnTo>
                    <a:pt x="1188" y="524"/>
                  </a:lnTo>
                  <a:lnTo>
                    <a:pt x="1176" y="548"/>
                  </a:lnTo>
                  <a:lnTo>
                    <a:pt x="1164" y="571"/>
                  </a:lnTo>
                  <a:lnTo>
                    <a:pt x="1140" y="595"/>
                  </a:lnTo>
                  <a:lnTo>
                    <a:pt x="1128" y="619"/>
                  </a:lnTo>
                  <a:lnTo>
                    <a:pt x="1104" y="631"/>
                  </a:lnTo>
                  <a:lnTo>
                    <a:pt x="1092" y="655"/>
                  </a:lnTo>
                  <a:lnTo>
                    <a:pt x="1080" y="678"/>
                  </a:lnTo>
                  <a:lnTo>
                    <a:pt x="1056" y="690"/>
                  </a:lnTo>
                  <a:lnTo>
                    <a:pt x="1032" y="702"/>
                  </a:lnTo>
                  <a:lnTo>
                    <a:pt x="1008" y="726"/>
                  </a:lnTo>
                  <a:lnTo>
                    <a:pt x="984" y="738"/>
                  </a:lnTo>
                  <a:lnTo>
                    <a:pt x="960" y="750"/>
                  </a:lnTo>
                  <a:lnTo>
                    <a:pt x="936" y="762"/>
                  </a:lnTo>
                  <a:lnTo>
                    <a:pt x="912" y="774"/>
                  </a:lnTo>
                  <a:lnTo>
                    <a:pt x="888" y="786"/>
                  </a:lnTo>
                  <a:lnTo>
                    <a:pt x="864" y="797"/>
                  </a:lnTo>
                  <a:lnTo>
                    <a:pt x="840" y="809"/>
                  </a:lnTo>
                  <a:lnTo>
                    <a:pt x="828" y="833"/>
                  </a:lnTo>
                  <a:lnTo>
                    <a:pt x="804" y="833"/>
                  </a:lnTo>
                  <a:lnTo>
                    <a:pt x="780" y="857"/>
                  </a:lnTo>
                  <a:lnTo>
                    <a:pt x="744" y="857"/>
                  </a:lnTo>
                  <a:lnTo>
                    <a:pt x="720" y="857"/>
                  </a:lnTo>
                  <a:lnTo>
                    <a:pt x="696" y="857"/>
                  </a:lnTo>
                  <a:lnTo>
                    <a:pt x="660" y="857"/>
                  </a:lnTo>
                  <a:lnTo>
                    <a:pt x="624" y="857"/>
                  </a:lnTo>
                  <a:lnTo>
                    <a:pt x="600" y="857"/>
                  </a:lnTo>
                  <a:lnTo>
                    <a:pt x="564" y="857"/>
                  </a:lnTo>
                  <a:lnTo>
                    <a:pt x="540" y="857"/>
                  </a:lnTo>
                  <a:lnTo>
                    <a:pt x="516" y="857"/>
                  </a:lnTo>
                  <a:lnTo>
                    <a:pt x="480" y="833"/>
                  </a:lnTo>
                  <a:lnTo>
                    <a:pt x="456" y="821"/>
                  </a:lnTo>
                  <a:lnTo>
                    <a:pt x="432" y="809"/>
                  </a:lnTo>
                  <a:lnTo>
                    <a:pt x="408" y="809"/>
                  </a:lnTo>
                  <a:lnTo>
                    <a:pt x="384" y="809"/>
                  </a:lnTo>
                  <a:lnTo>
                    <a:pt x="360" y="797"/>
                  </a:lnTo>
                  <a:lnTo>
                    <a:pt x="336" y="786"/>
                  </a:lnTo>
                  <a:lnTo>
                    <a:pt x="312" y="786"/>
                  </a:lnTo>
                  <a:lnTo>
                    <a:pt x="288" y="774"/>
                  </a:lnTo>
                  <a:lnTo>
                    <a:pt x="264" y="750"/>
                  </a:lnTo>
                  <a:lnTo>
                    <a:pt x="240" y="738"/>
                  </a:lnTo>
                  <a:lnTo>
                    <a:pt x="216" y="726"/>
                  </a:lnTo>
                  <a:lnTo>
                    <a:pt x="204" y="702"/>
                  </a:lnTo>
                  <a:lnTo>
                    <a:pt x="180" y="702"/>
                  </a:lnTo>
                  <a:lnTo>
                    <a:pt x="156" y="678"/>
                  </a:lnTo>
                  <a:lnTo>
                    <a:pt x="132" y="667"/>
                  </a:lnTo>
                  <a:lnTo>
                    <a:pt x="108" y="655"/>
                  </a:lnTo>
                  <a:lnTo>
                    <a:pt x="108" y="631"/>
                  </a:lnTo>
                  <a:lnTo>
                    <a:pt x="96" y="607"/>
                  </a:lnTo>
                  <a:lnTo>
                    <a:pt x="72" y="595"/>
                  </a:lnTo>
                  <a:lnTo>
                    <a:pt x="48" y="571"/>
                  </a:lnTo>
                  <a:lnTo>
                    <a:pt x="24" y="559"/>
                  </a:lnTo>
                  <a:lnTo>
                    <a:pt x="24" y="536"/>
                  </a:lnTo>
                  <a:lnTo>
                    <a:pt x="24" y="512"/>
                  </a:lnTo>
                  <a:lnTo>
                    <a:pt x="24" y="488"/>
                  </a:lnTo>
                  <a:lnTo>
                    <a:pt x="24" y="464"/>
                  </a:lnTo>
                  <a:lnTo>
                    <a:pt x="12" y="440"/>
                  </a:lnTo>
                  <a:lnTo>
                    <a:pt x="12" y="405"/>
                  </a:lnTo>
                  <a:lnTo>
                    <a:pt x="0" y="381"/>
                  </a:lnTo>
                  <a:lnTo>
                    <a:pt x="24" y="369"/>
                  </a:lnTo>
                  <a:lnTo>
                    <a:pt x="36" y="345"/>
                  </a:lnTo>
                  <a:lnTo>
                    <a:pt x="60" y="333"/>
                  </a:lnTo>
                  <a:lnTo>
                    <a:pt x="72" y="309"/>
                  </a:lnTo>
                  <a:lnTo>
                    <a:pt x="84" y="286"/>
                  </a:lnTo>
                  <a:lnTo>
                    <a:pt x="84" y="286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093644" name="Oval 12"/>
            <p:cNvSpPr>
              <a:spLocks noChangeArrowheads="1"/>
            </p:cNvSpPr>
            <p:nvPr/>
          </p:nvSpPr>
          <p:spPr bwMode="auto">
            <a:xfrm>
              <a:off x="2486025" y="2319457"/>
              <a:ext cx="920750" cy="9890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45" name="Oval 13"/>
            <p:cNvSpPr>
              <a:spLocks noChangeArrowheads="1"/>
            </p:cNvSpPr>
            <p:nvPr/>
          </p:nvSpPr>
          <p:spPr bwMode="auto">
            <a:xfrm>
              <a:off x="4159250" y="2332157"/>
              <a:ext cx="920750" cy="9890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46" name="Freeform 14"/>
            <p:cNvSpPr>
              <a:spLocks/>
            </p:cNvSpPr>
            <p:nvPr/>
          </p:nvSpPr>
          <p:spPr bwMode="auto">
            <a:xfrm rot="2496976">
              <a:off x="8221664" y="2359145"/>
              <a:ext cx="71437" cy="341313"/>
            </a:xfrm>
            <a:custGeom>
              <a:avLst/>
              <a:gdLst>
                <a:gd name="T0" fmla="*/ 12 w 49"/>
                <a:gd name="T1" fmla="*/ 214 h 215"/>
                <a:gd name="T2" fmla="*/ 0 w 49"/>
                <a:gd name="T3" fmla="*/ 190 h 215"/>
                <a:gd name="T4" fmla="*/ 0 w 49"/>
                <a:gd name="T5" fmla="*/ 166 h 215"/>
                <a:gd name="T6" fmla="*/ 0 w 49"/>
                <a:gd name="T7" fmla="*/ 143 h 215"/>
                <a:gd name="T8" fmla="*/ 12 w 49"/>
                <a:gd name="T9" fmla="*/ 119 h 215"/>
                <a:gd name="T10" fmla="*/ 12 w 49"/>
                <a:gd name="T11" fmla="*/ 95 h 215"/>
                <a:gd name="T12" fmla="*/ 12 w 49"/>
                <a:gd name="T13" fmla="*/ 71 h 215"/>
                <a:gd name="T14" fmla="*/ 12 w 49"/>
                <a:gd name="T15" fmla="*/ 48 h 215"/>
                <a:gd name="T16" fmla="*/ 12 w 49"/>
                <a:gd name="T17" fmla="*/ 24 h 215"/>
                <a:gd name="T18" fmla="*/ 0 w 49"/>
                <a:gd name="T19" fmla="*/ 0 h 215"/>
                <a:gd name="T20" fmla="*/ 24 w 49"/>
                <a:gd name="T21" fmla="*/ 0 h 215"/>
                <a:gd name="T22" fmla="*/ 24 w 49"/>
                <a:gd name="T23" fmla="*/ 24 h 215"/>
                <a:gd name="T24" fmla="*/ 24 w 49"/>
                <a:gd name="T25" fmla="*/ 48 h 215"/>
                <a:gd name="T26" fmla="*/ 24 w 49"/>
                <a:gd name="T27" fmla="*/ 71 h 215"/>
                <a:gd name="T28" fmla="*/ 24 w 49"/>
                <a:gd name="T29" fmla="*/ 95 h 215"/>
                <a:gd name="T30" fmla="*/ 36 w 49"/>
                <a:gd name="T31" fmla="*/ 119 h 215"/>
                <a:gd name="T32" fmla="*/ 48 w 49"/>
                <a:gd name="T33" fmla="*/ 143 h 215"/>
                <a:gd name="T34" fmla="*/ 36 w 49"/>
                <a:gd name="T35" fmla="*/ 166 h 215"/>
                <a:gd name="T36" fmla="*/ 24 w 49"/>
                <a:gd name="T37" fmla="*/ 190 h 215"/>
                <a:gd name="T38" fmla="*/ 24 w 49"/>
                <a:gd name="T39" fmla="*/ 2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215">
                  <a:moveTo>
                    <a:pt x="12" y="214"/>
                  </a:moveTo>
                  <a:lnTo>
                    <a:pt x="0" y="190"/>
                  </a:lnTo>
                  <a:lnTo>
                    <a:pt x="0" y="166"/>
                  </a:lnTo>
                  <a:lnTo>
                    <a:pt x="0" y="143"/>
                  </a:lnTo>
                  <a:lnTo>
                    <a:pt x="12" y="119"/>
                  </a:lnTo>
                  <a:lnTo>
                    <a:pt x="12" y="95"/>
                  </a:lnTo>
                  <a:lnTo>
                    <a:pt x="12" y="71"/>
                  </a:lnTo>
                  <a:lnTo>
                    <a:pt x="12" y="48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24" y="71"/>
                  </a:lnTo>
                  <a:lnTo>
                    <a:pt x="24" y="95"/>
                  </a:lnTo>
                  <a:lnTo>
                    <a:pt x="36" y="119"/>
                  </a:lnTo>
                  <a:lnTo>
                    <a:pt x="48" y="143"/>
                  </a:lnTo>
                  <a:lnTo>
                    <a:pt x="36" y="166"/>
                  </a:lnTo>
                  <a:lnTo>
                    <a:pt x="24" y="190"/>
                  </a:lnTo>
                  <a:lnTo>
                    <a:pt x="24" y="214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093647" name="Freeform 15"/>
            <p:cNvSpPr>
              <a:spLocks/>
            </p:cNvSpPr>
            <p:nvPr/>
          </p:nvSpPr>
          <p:spPr bwMode="auto">
            <a:xfrm rot="2107841">
              <a:off x="7640638" y="3279895"/>
              <a:ext cx="36512" cy="417513"/>
            </a:xfrm>
            <a:custGeom>
              <a:avLst/>
              <a:gdLst>
                <a:gd name="T0" fmla="*/ 12 w 25"/>
                <a:gd name="T1" fmla="*/ 24 h 263"/>
                <a:gd name="T2" fmla="*/ 0 w 25"/>
                <a:gd name="T3" fmla="*/ 48 h 263"/>
                <a:gd name="T4" fmla="*/ 0 w 25"/>
                <a:gd name="T5" fmla="*/ 71 h 263"/>
                <a:gd name="T6" fmla="*/ 0 w 25"/>
                <a:gd name="T7" fmla="*/ 107 h 263"/>
                <a:gd name="T8" fmla="*/ 12 w 25"/>
                <a:gd name="T9" fmla="*/ 191 h 263"/>
                <a:gd name="T10" fmla="*/ 12 w 25"/>
                <a:gd name="T11" fmla="*/ 214 h 263"/>
                <a:gd name="T12" fmla="*/ 12 w 25"/>
                <a:gd name="T13" fmla="*/ 238 h 263"/>
                <a:gd name="T14" fmla="*/ 24 w 25"/>
                <a:gd name="T15" fmla="*/ 262 h 263"/>
                <a:gd name="T16" fmla="*/ 24 w 25"/>
                <a:gd name="T17" fmla="*/ 238 h 263"/>
                <a:gd name="T18" fmla="*/ 24 w 25"/>
                <a:gd name="T19" fmla="*/ 214 h 263"/>
                <a:gd name="T20" fmla="*/ 24 w 25"/>
                <a:gd name="T21" fmla="*/ 191 h 263"/>
                <a:gd name="T22" fmla="*/ 24 w 25"/>
                <a:gd name="T23" fmla="*/ 167 h 263"/>
                <a:gd name="T24" fmla="*/ 24 w 25"/>
                <a:gd name="T25" fmla="*/ 143 h 263"/>
                <a:gd name="T26" fmla="*/ 24 w 25"/>
                <a:gd name="T27" fmla="*/ 119 h 263"/>
                <a:gd name="T28" fmla="*/ 24 w 25"/>
                <a:gd name="T29" fmla="*/ 95 h 263"/>
                <a:gd name="T30" fmla="*/ 24 w 25"/>
                <a:gd name="T31" fmla="*/ 71 h 263"/>
                <a:gd name="T32" fmla="*/ 24 w 25"/>
                <a:gd name="T33" fmla="*/ 48 h 263"/>
                <a:gd name="T34" fmla="*/ 24 w 25"/>
                <a:gd name="T35" fmla="*/ 24 h 263"/>
                <a:gd name="T36" fmla="*/ 24 w 25"/>
                <a:gd name="T3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3">
                  <a:moveTo>
                    <a:pt x="12" y="24"/>
                  </a:moveTo>
                  <a:lnTo>
                    <a:pt x="0" y="48"/>
                  </a:lnTo>
                  <a:lnTo>
                    <a:pt x="0" y="71"/>
                  </a:lnTo>
                  <a:lnTo>
                    <a:pt x="0" y="107"/>
                  </a:lnTo>
                  <a:lnTo>
                    <a:pt x="12" y="191"/>
                  </a:lnTo>
                  <a:lnTo>
                    <a:pt x="12" y="214"/>
                  </a:lnTo>
                  <a:lnTo>
                    <a:pt x="12" y="238"/>
                  </a:lnTo>
                  <a:lnTo>
                    <a:pt x="24" y="262"/>
                  </a:lnTo>
                  <a:lnTo>
                    <a:pt x="24" y="238"/>
                  </a:lnTo>
                  <a:lnTo>
                    <a:pt x="24" y="214"/>
                  </a:lnTo>
                  <a:lnTo>
                    <a:pt x="24" y="191"/>
                  </a:lnTo>
                  <a:lnTo>
                    <a:pt x="24" y="167"/>
                  </a:lnTo>
                  <a:lnTo>
                    <a:pt x="24" y="143"/>
                  </a:lnTo>
                  <a:lnTo>
                    <a:pt x="24" y="119"/>
                  </a:lnTo>
                  <a:lnTo>
                    <a:pt x="24" y="95"/>
                  </a:lnTo>
                  <a:lnTo>
                    <a:pt x="24" y="71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093648" name="Freeform 16"/>
            <p:cNvSpPr>
              <a:spLocks/>
            </p:cNvSpPr>
            <p:nvPr/>
          </p:nvSpPr>
          <p:spPr bwMode="auto">
            <a:xfrm>
              <a:off x="9202738" y="1290758"/>
              <a:ext cx="195262" cy="1438275"/>
            </a:xfrm>
            <a:custGeom>
              <a:avLst/>
              <a:gdLst>
                <a:gd name="T0" fmla="*/ 48 w 133"/>
                <a:gd name="T1" fmla="*/ 810 h 906"/>
                <a:gd name="T2" fmla="*/ 48 w 133"/>
                <a:gd name="T3" fmla="*/ 762 h 906"/>
                <a:gd name="T4" fmla="*/ 48 w 133"/>
                <a:gd name="T5" fmla="*/ 714 h 906"/>
                <a:gd name="T6" fmla="*/ 36 w 133"/>
                <a:gd name="T7" fmla="*/ 667 h 906"/>
                <a:gd name="T8" fmla="*/ 24 w 133"/>
                <a:gd name="T9" fmla="*/ 619 h 906"/>
                <a:gd name="T10" fmla="*/ 12 w 133"/>
                <a:gd name="T11" fmla="*/ 512 h 906"/>
                <a:gd name="T12" fmla="*/ 24 w 133"/>
                <a:gd name="T13" fmla="*/ 429 h 906"/>
                <a:gd name="T14" fmla="*/ 24 w 133"/>
                <a:gd name="T15" fmla="*/ 381 h 906"/>
                <a:gd name="T16" fmla="*/ 24 w 133"/>
                <a:gd name="T17" fmla="*/ 333 h 906"/>
                <a:gd name="T18" fmla="*/ 24 w 133"/>
                <a:gd name="T19" fmla="*/ 274 h 906"/>
                <a:gd name="T20" fmla="*/ 36 w 133"/>
                <a:gd name="T21" fmla="*/ 226 h 906"/>
                <a:gd name="T22" fmla="*/ 48 w 133"/>
                <a:gd name="T23" fmla="*/ 167 h 906"/>
                <a:gd name="T24" fmla="*/ 60 w 133"/>
                <a:gd name="T25" fmla="*/ 119 h 906"/>
                <a:gd name="T26" fmla="*/ 72 w 133"/>
                <a:gd name="T27" fmla="*/ 71 h 906"/>
                <a:gd name="T28" fmla="*/ 60 w 133"/>
                <a:gd name="T29" fmla="*/ 24 h 906"/>
                <a:gd name="T30" fmla="*/ 60 w 133"/>
                <a:gd name="T31" fmla="*/ 24 h 906"/>
                <a:gd name="T32" fmla="*/ 72 w 133"/>
                <a:gd name="T33" fmla="*/ 71 h 906"/>
                <a:gd name="T34" fmla="*/ 84 w 133"/>
                <a:gd name="T35" fmla="*/ 131 h 906"/>
                <a:gd name="T36" fmla="*/ 96 w 133"/>
                <a:gd name="T37" fmla="*/ 226 h 906"/>
                <a:gd name="T38" fmla="*/ 84 w 133"/>
                <a:gd name="T39" fmla="*/ 274 h 906"/>
                <a:gd name="T40" fmla="*/ 84 w 133"/>
                <a:gd name="T41" fmla="*/ 333 h 906"/>
                <a:gd name="T42" fmla="*/ 84 w 133"/>
                <a:gd name="T43" fmla="*/ 381 h 906"/>
                <a:gd name="T44" fmla="*/ 84 w 133"/>
                <a:gd name="T45" fmla="*/ 453 h 906"/>
                <a:gd name="T46" fmla="*/ 84 w 133"/>
                <a:gd name="T47" fmla="*/ 500 h 906"/>
                <a:gd name="T48" fmla="*/ 60 w 133"/>
                <a:gd name="T49" fmla="*/ 536 h 906"/>
                <a:gd name="T50" fmla="*/ 60 w 133"/>
                <a:gd name="T51" fmla="*/ 583 h 906"/>
                <a:gd name="T52" fmla="*/ 60 w 133"/>
                <a:gd name="T53" fmla="*/ 631 h 906"/>
                <a:gd name="T54" fmla="*/ 60 w 133"/>
                <a:gd name="T55" fmla="*/ 679 h 906"/>
                <a:gd name="T56" fmla="*/ 84 w 133"/>
                <a:gd name="T57" fmla="*/ 714 h 906"/>
                <a:gd name="T58" fmla="*/ 96 w 133"/>
                <a:gd name="T59" fmla="*/ 762 h 906"/>
                <a:gd name="T60" fmla="*/ 108 w 133"/>
                <a:gd name="T61" fmla="*/ 810 h 906"/>
                <a:gd name="T62" fmla="*/ 132 w 133"/>
                <a:gd name="T63" fmla="*/ 88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906">
                  <a:moveTo>
                    <a:pt x="36" y="834"/>
                  </a:moveTo>
                  <a:lnTo>
                    <a:pt x="48" y="810"/>
                  </a:lnTo>
                  <a:lnTo>
                    <a:pt x="48" y="786"/>
                  </a:lnTo>
                  <a:lnTo>
                    <a:pt x="48" y="762"/>
                  </a:lnTo>
                  <a:lnTo>
                    <a:pt x="48" y="738"/>
                  </a:lnTo>
                  <a:lnTo>
                    <a:pt x="48" y="714"/>
                  </a:lnTo>
                  <a:lnTo>
                    <a:pt x="48" y="691"/>
                  </a:lnTo>
                  <a:lnTo>
                    <a:pt x="36" y="667"/>
                  </a:lnTo>
                  <a:lnTo>
                    <a:pt x="36" y="643"/>
                  </a:lnTo>
                  <a:lnTo>
                    <a:pt x="24" y="619"/>
                  </a:lnTo>
                  <a:lnTo>
                    <a:pt x="0" y="536"/>
                  </a:lnTo>
                  <a:lnTo>
                    <a:pt x="12" y="512"/>
                  </a:lnTo>
                  <a:lnTo>
                    <a:pt x="24" y="453"/>
                  </a:lnTo>
                  <a:lnTo>
                    <a:pt x="24" y="429"/>
                  </a:lnTo>
                  <a:lnTo>
                    <a:pt x="24" y="405"/>
                  </a:lnTo>
                  <a:lnTo>
                    <a:pt x="24" y="381"/>
                  </a:lnTo>
                  <a:lnTo>
                    <a:pt x="24" y="357"/>
                  </a:lnTo>
                  <a:lnTo>
                    <a:pt x="24" y="333"/>
                  </a:lnTo>
                  <a:lnTo>
                    <a:pt x="24" y="298"/>
                  </a:lnTo>
                  <a:lnTo>
                    <a:pt x="24" y="274"/>
                  </a:lnTo>
                  <a:lnTo>
                    <a:pt x="24" y="250"/>
                  </a:lnTo>
                  <a:lnTo>
                    <a:pt x="36" y="226"/>
                  </a:lnTo>
                  <a:lnTo>
                    <a:pt x="36" y="191"/>
                  </a:lnTo>
                  <a:lnTo>
                    <a:pt x="48" y="167"/>
                  </a:lnTo>
                  <a:lnTo>
                    <a:pt x="48" y="143"/>
                  </a:lnTo>
                  <a:lnTo>
                    <a:pt x="60" y="119"/>
                  </a:lnTo>
                  <a:lnTo>
                    <a:pt x="72" y="95"/>
                  </a:lnTo>
                  <a:lnTo>
                    <a:pt x="72" y="71"/>
                  </a:lnTo>
                  <a:lnTo>
                    <a:pt x="72" y="48"/>
                  </a:lnTo>
                  <a:lnTo>
                    <a:pt x="60" y="24"/>
                  </a:lnTo>
                  <a:lnTo>
                    <a:pt x="48" y="0"/>
                  </a:lnTo>
                  <a:lnTo>
                    <a:pt x="60" y="24"/>
                  </a:lnTo>
                  <a:lnTo>
                    <a:pt x="72" y="48"/>
                  </a:lnTo>
                  <a:lnTo>
                    <a:pt x="72" y="71"/>
                  </a:lnTo>
                  <a:lnTo>
                    <a:pt x="72" y="95"/>
                  </a:lnTo>
                  <a:lnTo>
                    <a:pt x="84" y="131"/>
                  </a:lnTo>
                  <a:lnTo>
                    <a:pt x="96" y="202"/>
                  </a:lnTo>
                  <a:lnTo>
                    <a:pt x="96" y="226"/>
                  </a:lnTo>
                  <a:lnTo>
                    <a:pt x="84" y="250"/>
                  </a:lnTo>
                  <a:lnTo>
                    <a:pt x="84" y="274"/>
                  </a:lnTo>
                  <a:lnTo>
                    <a:pt x="84" y="310"/>
                  </a:lnTo>
                  <a:lnTo>
                    <a:pt x="84" y="333"/>
                  </a:lnTo>
                  <a:lnTo>
                    <a:pt x="84" y="357"/>
                  </a:lnTo>
                  <a:lnTo>
                    <a:pt x="84" y="381"/>
                  </a:lnTo>
                  <a:lnTo>
                    <a:pt x="84" y="417"/>
                  </a:lnTo>
                  <a:lnTo>
                    <a:pt x="84" y="453"/>
                  </a:lnTo>
                  <a:lnTo>
                    <a:pt x="84" y="476"/>
                  </a:lnTo>
                  <a:lnTo>
                    <a:pt x="84" y="500"/>
                  </a:lnTo>
                  <a:lnTo>
                    <a:pt x="84" y="524"/>
                  </a:lnTo>
                  <a:lnTo>
                    <a:pt x="60" y="536"/>
                  </a:lnTo>
                  <a:lnTo>
                    <a:pt x="60" y="560"/>
                  </a:lnTo>
                  <a:lnTo>
                    <a:pt x="60" y="583"/>
                  </a:lnTo>
                  <a:lnTo>
                    <a:pt x="60" y="607"/>
                  </a:lnTo>
                  <a:lnTo>
                    <a:pt x="60" y="631"/>
                  </a:lnTo>
                  <a:lnTo>
                    <a:pt x="60" y="655"/>
                  </a:lnTo>
                  <a:lnTo>
                    <a:pt x="60" y="679"/>
                  </a:lnTo>
                  <a:lnTo>
                    <a:pt x="84" y="691"/>
                  </a:lnTo>
                  <a:lnTo>
                    <a:pt x="84" y="714"/>
                  </a:lnTo>
                  <a:lnTo>
                    <a:pt x="84" y="738"/>
                  </a:lnTo>
                  <a:lnTo>
                    <a:pt x="96" y="762"/>
                  </a:lnTo>
                  <a:lnTo>
                    <a:pt x="96" y="786"/>
                  </a:lnTo>
                  <a:lnTo>
                    <a:pt x="108" y="810"/>
                  </a:lnTo>
                  <a:lnTo>
                    <a:pt x="120" y="845"/>
                  </a:lnTo>
                  <a:lnTo>
                    <a:pt x="132" y="881"/>
                  </a:lnTo>
                  <a:lnTo>
                    <a:pt x="132" y="90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093649" name="Freeform 17"/>
            <p:cNvSpPr>
              <a:spLocks/>
            </p:cNvSpPr>
            <p:nvPr/>
          </p:nvSpPr>
          <p:spPr bwMode="auto">
            <a:xfrm>
              <a:off x="9256713" y="3068758"/>
              <a:ext cx="106362" cy="1343025"/>
            </a:xfrm>
            <a:custGeom>
              <a:avLst/>
              <a:gdLst>
                <a:gd name="T0" fmla="*/ 0 w 73"/>
                <a:gd name="T1" fmla="*/ 48 h 846"/>
                <a:gd name="T2" fmla="*/ 12 w 73"/>
                <a:gd name="T3" fmla="*/ 107 h 846"/>
                <a:gd name="T4" fmla="*/ 24 w 73"/>
                <a:gd name="T5" fmla="*/ 155 h 846"/>
                <a:gd name="T6" fmla="*/ 24 w 73"/>
                <a:gd name="T7" fmla="*/ 202 h 846"/>
                <a:gd name="T8" fmla="*/ 24 w 73"/>
                <a:gd name="T9" fmla="*/ 250 h 846"/>
                <a:gd name="T10" fmla="*/ 24 w 73"/>
                <a:gd name="T11" fmla="*/ 309 h 846"/>
                <a:gd name="T12" fmla="*/ 24 w 73"/>
                <a:gd name="T13" fmla="*/ 357 h 846"/>
                <a:gd name="T14" fmla="*/ 24 w 73"/>
                <a:gd name="T15" fmla="*/ 405 h 846"/>
                <a:gd name="T16" fmla="*/ 24 w 73"/>
                <a:gd name="T17" fmla="*/ 452 h 846"/>
                <a:gd name="T18" fmla="*/ 24 w 73"/>
                <a:gd name="T19" fmla="*/ 524 h 846"/>
                <a:gd name="T20" fmla="*/ 36 w 73"/>
                <a:gd name="T21" fmla="*/ 571 h 846"/>
                <a:gd name="T22" fmla="*/ 48 w 73"/>
                <a:gd name="T23" fmla="*/ 631 h 846"/>
                <a:gd name="T24" fmla="*/ 48 w 73"/>
                <a:gd name="T25" fmla="*/ 678 h 846"/>
                <a:gd name="T26" fmla="*/ 48 w 73"/>
                <a:gd name="T27" fmla="*/ 726 h 846"/>
                <a:gd name="T28" fmla="*/ 48 w 73"/>
                <a:gd name="T29" fmla="*/ 774 h 846"/>
                <a:gd name="T30" fmla="*/ 60 w 73"/>
                <a:gd name="T31" fmla="*/ 821 h 846"/>
                <a:gd name="T32" fmla="*/ 72 w 73"/>
                <a:gd name="T33" fmla="*/ 809 h 846"/>
                <a:gd name="T34" fmla="*/ 72 w 73"/>
                <a:gd name="T35" fmla="*/ 762 h 846"/>
                <a:gd name="T36" fmla="*/ 48 w 73"/>
                <a:gd name="T37" fmla="*/ 702 h 846"/>
                <a:gd name="T38" fmla="*/ 48 w 73"/>
                <a:gd name="T39" fmla="*/ 655 h 846"/>
                <a:gd name="T40" fmla="*/ 48 w 73"/>
                <a:gd name="T41" fmla="*/ 595 h 846"/>
                <a:gd name="T42" fmla="*/ 48 w 73"/>
                <a:gd name="T43" fmla="*/ 547 h 846"/>
                <a:gd name="T44" fmla="*/ 72 w 73"/>
                <a:gd name="T45" fmla="*/ 500 h 846"/>
                <a:gd name="T46" fmla="*/ 72 w 73"/>
                <a:gd name="T47" fmla="*/ 452 h 846"/>
                <a:gd name="T48" fmla="*/ 60 w 73"/>
                <a:gd name="T49" fmla="*/ 405 h 846"/>
                <a:gd name="T50" fmla="*/ 48 w 73"/>
                <a:gd name="T51" fmla="*/ 357 h 846"/>
                <a:gd name="T52" fmla="*/ 48 w 73"/>
                <a:gd name="T53" fmla="*/ 309 h 846"/>
                <a:gd name="T54" fmla="*/ 60 w 73"/>
                <a:gd name="T55" fmla="*/ 262 h 846"/>
                <a:gd name="T56" fmla="*/ 60 w 73"/>
                <a:gd name="T57" fmla="*/ 214 h 846"/>
                <a:gd name="T58" fmla="*/ 48 w 73"/>
                <a:gd name="T59" fmla="*/ 167 h 846"/>
                <a:gd name="T60" fmla="*/ 48 w 73"/>
                <a:gd name="T61" fmla="*/ 119 h 846"/>
                <a:gd name="T62" fmla="*/ 48 w 73"/>
                <a:gd name="T63" fmla="*/ 71 h 846"/>
                <a:gd name="T64" fmla="*/ 48 w 73"/>
                <a:gd name="T65" fmla="*/ 24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846">
                  <a:moveTo>
                    <a:pt x="0" y="24"/>
                  </a:moveTo>
                  <a:lnTo>
                    <a:pt x="0" y="48"/>
                  </a:lnTo>
                  <a:lnTo>
                    <a:pt x="12" y="71"/>
                  </a:lnTo>
                  <a:lnTo>
                    <a:pt x="12" y="107"/>
                  </a:lnTo>
                  <a:lnTo>
                    <a:pt x="24" y="131"/>
                  </a:lnTo>
                  <a:lnTo>
                    <a:pt x="24" y="155"/>
                  </a:lnTo>
                  <a:lnTo>
                    <a:pt x="24" y="179"/>
                  </a:lnTo>
                  <a:lnTo>
                    <a:pt x="24" y="202"/>
                  </a:lnTo>
                  <a:lnTo>
                    <a:pt x="24" y="226"/>
                  </a:lnTo>
                  <a:lnTo>
                    <a:pt x="24" y="250"/>
                  </a:lnTo>
                  <a:lnTo>
                    <a:pt x="24" y="286"/>
                  </a:lnTo>
                  <a:lnTo>
                    <a:pt x="24" y="309"/>
                  </a:lnTo>
                  <a:lnTo>
                    <a:pt x="24" y="333"/>
                  </a:lnTo>
                  <a:lnTo>
                    <a:pt x="24" y="357"/>
                  </a:lnTo>
                  <a:lnTo>
                    <a:pt x="24" y="381"/>
                  </a:lnTo>
                  <a:lnTo>
                    <a:pt x="24" y="405"/>
                  </a:lnTo>
                  <a:lnTo>
                    <a:pt x="24" y="428"/>
                  </a:lnTo>
                  <a:lnTo>
                    <a:pt x="24" y="452"/>
                  </a:lnTo>
                  <a:lnTo>
                    <a:pt x="24" y="488"/>
                  </a:lnTo>
                  <a:lnTo>
                    <a:pt x="24" y="524"/>
                  </a:lnTo>
                  <a:lnTo>
                    <a:pt x="24" y="547"/>
                  </a:lnTo>
                  <a:lnTo>
                    <a:pt x="36" y="571"/>
                  </a:lnTo>
                  <a:lnTo>
                    <a:pt x="48" y="595"/>
                  </a:lnTo>
                  <a:lnTo>
                    <a:pt x="48" y="631"/>
                  </a:lnTo>
                  <a:lnTo>
                    <a:pt x="48" y="655"/>
                  </a:lnTo>
                  <a:lnTo>
                    <a:pt x="48" y="678"/>
                  </a:lnTo>
                  <a:lnTo>
                    <a:pt x="48" y="702"/>
                  </a:lnTo>
                  <a:lnTo>
                    <a:pt x="48" y="726"/>
                  </a:lnTo>
                  <a:lnTo>
                    <a:pt x="48" y="750"/>
                  </a:lnTo>
                  <a:lnTo>
                    <a:pt x="48" y="774"/>
                  </a:lnTo>
                  <a:lnTo>
                    <a:pt x="48" y="797"/>
                  </a:lnTo>
                  <a:lnTo>
                    <a:pt x="60" y="821"/>
                  </a:lnTo>
                  <a:lnTo>
                    <a:pt x="60" y="845"/>
                  </a:lnTo>
                  <a:lnTo>
                    <a:pt x="72" y="809"/>
                  </a:lnTo>
                  <a:lnTo>
                    <a:pt x="72" y="785"/>
                  </a:lnTo>
                  <a:lnTo>
                    <a:pt x="72" y="762"/>
                  </a:lnTo>
                  <a:lnTo>
                    <a:pt x="60" y="726"/>
                  </a:lnTo>
                  <a:lnTo>
                    <a:pt x="48" y="702"/>
                  </a:lnTo>
                  <a:lnTo>
                    <a:pt x="48" y="678"/>
                  </a:lnTo>
                  <a:lnTo>
                    <a:pt x="48" y="655"/>
                  </a:lnTo>
                  <a:lnTo>
                    <a:pt x="48" y="631"/>
                  </a:lnTo>
                  <a:lnTo>
                    <a:pt x="48" y="595"/>
                  </a:lnTo>
                  <a:lnTo>
                    <a:pt x="48" y="571"/>
                  </a:lnTo>
                  <a:lnTo>
                    <a:pt x="48" y="547"/>
                  </a:lnTo>
                  <a:lnTo>
                    <a:pt x="60" y="524"/>
                  </a:lnTo>
                  <a:lnTo>
                    <a:pt x="72" y="500"/>
                  </a:lnTo>
                  <a:lnTo>
                    <a:pt x="72" y="476"/>
                  </a:lnTo>
                  <a:lnTo>
                    <a:pt x="72" y="452"/>
                  </a:lnTo>
                  <a:lnTo>
                    <a:pt x="72" y="428"/>
                  </a:lnTo>
                  <a:lnTo>
                    <a:pt x="60" y="405"/>
                  </a:lnTo>
                  <a:lnTo>
                    <a:pt x="48" y="381"/>
                  </a:lnTo>
                  <a:lnTo>
                    <a:pt x="48" y="357"/>
                  </a:lnTo>
                  <a:lnTo>
                    <a:pt x="48" y="333"/>
                  </a:lnTo>
                  <a:lnTo>
                    <a:pt x="48" y="309"/>
                  </a:lnTo>
                  <a:lnTo>
                    <a:pt x="60" y="286"/>
                  </a:lnTo>
                  <a:lnTo>
                    <a:pt x="60" y="262"/>
                  </a:lnTo>
                  <a:lnTo>
                    <a:pt x="60" y="238"/>
                  </a:lnTo>
                  <a:lnTo>
                    <a:pt x="60" y="214"/>
                  </a:lnTo>
                  <a:lnTo>
                    <a:pt x="48" y="190"/>
                  </a:lnTo>
                  <a:lnTo>
                    <a:pt x="48" y="167"/>
                  </a:lnTo>
                  <a:lnTo>
                    <a:pt x="48" y="143"/>
                  </a:lnTo>
                  <a:lnTo>
                    <a:pt x="48" y="119"/>
                  </a:lnTo>
                  <a:lnTo>
                    <a:pt x="48" y="95"/>
                  </a:lnTo>
                  <a:lnTo>
                    <a:pt x="48" y="71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48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093650" name="Rectangle 18"/>
            <p:cNvSpPr>
              <a:spLocks noChangeArrowheads="1"/>
            </p:cNvSpPr>
            <p:nvPr/>
          </p:nvSpPr>
          <p:spPr bwMode="auto">
            <a:xfrm>
              <a:off x="1828800" y="3613270"/>
              <a:ext cx="2602421" cy="462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r>
                <a:rPr kumimoji="1" lang="en-US" altLang="en-US">
                  <a:solidFill>
                    <a:schemeClr val="tx2"/>
                  </a:solidFill>
                </a:rPr>
                <a:t>Wellbore geometry</a:t>
              </a:r>
            </a:p>
          </p:txBody>
        </p:sp>
        <p:sp>
          <p:nvSpPr>
            <p:cNvPr id="1093651" name="Line 19"/>
            <p:cNvSpPr>
              <a:spLocks noChangeShapeType="1"/>
            </p:cNvSpPr>
            <p:nvPr/>
          </p:nvSpPr>
          <p:spPr bwMode="auto">
            <a:xfrm>
              <a:off x="2370139" y="4526082"/>
              <a:ext cx="7475537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52" name="Line 20"/>
            <p:cNvSpPr>
              <a:spLocks noChangeShapeType="1"/>
            </p:cNvSpPr>
            <p:nvPr/>
          </p:nvSpPr>
          <p:spPr bwMode="auto">
            <a:xfrm flipV="1">
              <a:off x="2351089" y="5197594"/>
              <a:ext cx="7519987" cy="158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53" name="Line 21"/>
            <p:cNvSpPr>
              <a:spLocks noChangeShapeType="1"/>
            </p:cNvSpPr>
            <p:nvPr/>
          </p:nvSpPr>
          <p:spPr bwMode="auto">
            <a:xfrm>
              <a:off x="2152650" y="5707182"/>
              <a:ext cx="74755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54" name="Line 22"/>
            <p:cNvSpPr>
              <a:spLocks noChangeShapeType="1"/>
            </p:cNvSpPr>
            <p:nvPr/>
          </p:nvSpPr>
          <p:spPr bwMode="auto">
            <a:xfrm flipV="1">
              <a:off x="3324226" y="4524495"/>
              <a:ext cx="5173663" cy="4763"/>
            </a:xfrm>
            <a:prstGeom prst="line">
              <a:avLst/>
            </a:prstGeom>
            <a:noFill/>
            <a:ln w="76200">
              <a:solidFill>
                <a:srgbClr val="FE990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55" name="Line 23"/>
            <p:cNvSpPr>
              <a:spLocks noChangeShapeType="1"/>
            </p:cNvSpPr>
            <p:nvPr/>
          </p:nvSpPr>
          <p:spPr bwMode="auto">
            <a:xfrm>
              <a:off x="3306763" y="5196007"/>
              <a:ext cx="5175250" cy="0"/>
            </a:xfrm>
            <a:prstGeom prst="line">
              <a:avLst/>
            </a:prstGeom>
            <a:noFill/>
            <a:ln w="76200">
              <a:solidFill>
                <a:srgbClr val="CACA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56" name="Line 24"/>
            <p:cNvSpPr>
              <a:spLocks noChangeShapeType="1"/>
            </p:cNvSpPr>
            <p:nvPr/>
          </p:nvSpPr>
          <p:spPr bwMode="auto">
            <a:xfrm flipV="1">
              <a:off x="5092700" y="4526083"/>
              <a:ext cx="2363788" cy="3175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57" name="Line 25"/>
            <p:cNvSpPr>
              <a:spLocks noChangeShapeType="1"/>
            </p:cNvSpPr>
            <p:nvPr/>
          </p:nvSpPr>
          <p:spPr bwMode="auto">
            <a:xfrm>
              <a:off x="7450138" y="4411782"/>
              <a:ext cx="0" cy="265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58" name="Line 26"/>
            <p:cNvSpPr>
              <a:spLocks noChangeShapeType="1"/>
            </p:cNvSpPr>
            <p:nvPr/>
          </p:nvSpPr>
          <p:spPr bwMode="auto">
            <a:xfrm>
              <a:off x="8496300" y="4380032"/>
              <a:ext cx="0" cy="265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59" name="Line 27"/>
            <p:cNvSpPr>
              <a:spLocks noChangeShapeType="1"/>
            </p:cNvSpPr>
            <p:nvPr/>
          </p:nvSpPr>
          <p:spPr bwMode="auto">
            <a:xfrm>
              <a:off x="5097463" y="4399082"/>
              <a:ext cx="0" cy="265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60" name="Line 28"/>
            <p:cNvSpPr>
              <a:spLocks noChangeShapeType="1"/>
            </p:cNvSpPr>
            <p:nvPr/>
          </p:nvSpPr>
          <p:spPr bwMode="auto">
            <a:xfrm>
              <a:off x="8482013" y="5075357"/>
              <a:ext cx="0" cy="265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61" name="Line 29"/>
            <p:cNvSpPr>
              <a:spLocks noChangeShapeType="1"/>
            </p:cNvSpPr>
            <p:nvPr/>
          </p:nvSpPr>
          <p:spPr bwMode="auto">
            <a:xfrm>
              <a:off x="3314700" y="4419720"/>
              <a:ext cx="0" cy="265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62" name="Line 30"/>
            <p:cNvSpPr>
              <a:spLocks noChangeShapeType="1"/>
            </p:cNvSpPr>
            <p:nvPr/>
          </p:nvSpPr>
          <p:spPr bwMode="auto">
            <a:xfrm>
              <a:off x="3308350" y="5073770"/>
              <a:ext cx="0" cy="265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63" name="Rectangle 31"/>
            <p:cNvSpPr>
              <a:spLocks noChangeArrowheads="1"/>
            </p:cNvSpPr>
            <p:nvPr/>
          </p:nvSpPr>
          <p:spPr bwMode="auto">
            <a:xfrm>
              <a:off x="4897439" y="3983157"/>
              <a:ext cx="2801937" cy="400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9056" tIns="34529" rIns="69056" bIns="34529">
              <a:spAutoFit/>
            </a:bodyPr>
            <a:lstStyle/>
            <a:p>
              <a:pPr algn="ctr"/>
              <a:r>
                <a:rPr kumimoji="1" lang="en-US" altLang="en-US" sz="1500">
                  <a:solidFill>
                    <a:srgbClr val="008000"/>
                  </a:solidFill>
                </a:rPr>
                <a:t>STABLE WINDOW</a:t>
              </a:r>
            </a:p>
          </p:txBody>
        </p:sp>
        <p:sp>
          <p:nvSpPr>
            <p:cNvPr id="1093664" name="Rectangle 32"/>
            <p:cNvSpPr>
              <a:spLocks noChangeArrowheads="1"/>
            </p:cNvSpPr>
            <p:nvPr/>
          </p:nvSpPr>
          <p:spPr bwMode="auto">
            <a:xfrm>
              <a:off x="5084763" y="4729282"/>
              <a:ext cx="2387600" cy="400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9056" tIns="34529" rIns="69056" bIns="34529">
              <a:spAutoFit/>
            </a:bodyPr>
            <a:lstStyle/>
            <a:p>
              <a:pPr algn="ctr"/>
              <a:r>
                <a:rPr kumimoji="1" lang="en-US" altLang="en-US" sz="1500" dirty="0">
                  <a:solidFill>
                    <a:schemeClr val="tx2"/>
                  </a:solidFill>
                </a:rPr>
                <a:t>SAFE WINDOW</a:t>
              </a:r>
            </a:p>
          </p:txBody>
        </p:sp>
        <p:sp>
          <p:nvSpPr>
            <p:cNvPr id="1093665" name="Rectangle 33"/>
            <p:cNvSpPr>
              <a:spLocks noChangeArrowheads="1"/>
            </p:cNvSpPr>
            <p:nvPr/>
          </p:nvSpPr>
          <p:spPr bwMode="auto">
            <a:xfrm>
              <a:off x="3062289" y="5264269"/>
              <a:ext cx="635559" cy="400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r>
                <a:rPr kumimoji="1" lang="en-US" altLang="en-US" sz="1500">
                  <a:solidFill>
                    <a:schemeClr val="tx2"/>
                  </a:solidFill>
                </a:rPr>
                <a:t>P</a:t>
              </a:r>
              <a:r>
                <a:rPr kumimoji="1" lang="en-US" altLang="en-US" sz="1500" baseline="-25000">
                  <a:solidFill>
                    <a:schemeClr val="tx2"/>
                  </a:solidFill>
                </a:rPr>
                <a:t>Pore</a:t>
              </a:r>
              <a:endParaRPr kumimoji="1" lang="en-US" altLang="en-US" sz="1500">
                <a:solidFill>
                  <a:schemeClr val="tx2"/>
                </a:solidFill>
              </a:endParaRPr>
            </a:p>
          </p:txBody>
        </p:sp>
        <p:sp>
          <p:nvSpPr>
            <p:cNvPr id="1093666" name="Rectangle 34"/>
            <p:cNvSpPr>
              <a:spLocks noChangeArrowheads="1"/>
            </p:cNvSpPr>
            <p:nvPr/>
          </p:nvSpPr>
          <p:spPr bwMode="auto">
            <a:xfrm>
              <a:off x="8253413" y="5269033"/>
              <a:ext cx="855663" cy="400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9056" tIns="34529" rIns="69056" bIns="34529">
              <a:spAutoFit/>
            </a:bodyPr>
            <a:lstStyle/>
            <a:p>
              <a:r>
                <a:rPr kumimoji="1" lang="en-US" altLang="en-US" sz="1500">
                  <a:solidFill>
                    <a:schemeClr val="tx2"/>
                  </a:solidFill>
                </a:rPr>
                <a:t>P</a:t>
              </a:r>
              <a:r>
                <a:rPr kumimoji="1" lang="en-US" altLang="en-US" sz="1500" baseline="-25000">
                  <a:solidFill>
                    <a:schemeClr val="tx2"/>
                  </a:solidFill>
                </a:rPr>
                <a:t>Frac</a:t>
              </a:r>
              <a:endParaRPr kumimoji="1" lang="en-US" altLang="en-US" sz="1500">
                <a:solidFill>
                  <a:schemeClr val="tx2"/>
                </a:solidFill>
              </a:endParaRPr>
            </a:p>
          </p:txBody>
        </p:sp>
        <p:sp>
          <p:nvSpPr>
            <p:cNvPr id="1093667" name="Rectangle 35"/>
            <p:cNvSpPr>
              <a:spLocks noChangeArrowheads="1"/>
            </p:cNvSpPr>
            <p:nvPr/>
          </p:nvSpPr>
          <p:spPr bwMode="auto">
            <a:xfrm>
              <a:off x="7197725" y="4529257"/>
              <a:ext cx="776288" cy="400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9056" tIns="34529" rIns="69056" bIns="34529">
              <a:spAutoFit/>
            </a:bodyPr>
            <a:lstStyle/>
            <a:p>
              <a:r>
                <a:rPr kumimoji="1" lang="en-US" altLang="en-US" sz="1500">
                  <a:solidFill>
                    <a:schemeClr val="tx2"/>
                  </a:solidFill>
                  <a:latin typeface="Symbol" panose="05050102010706020507" pitchFamily="18" charset="2"/>
                </a:rPr>
                <a:t>s</a:t>
              </a:r>
              <a:r>
                <a:rPr kumimoji="1" lang="en-US" altLang="en-US" sz="1500" baseline="-25000">
                  <a:solidFill>
                    <a:schemeClr val="tx2"/>
                  </a:solidFill>
                </a:rPr>
                <a:t>min</a:t>
              </a:r>
            </a:p>
          </p:txBody>
        </p:sp>
        <p:sp>
          <p:nvSpPr>
            <p:cNvPr id="1093668" name="Rectangle 36"/>
            <p:cNvSpPr>
              <a:spLocks noChangeArrowheads="1"/>
            </p:cNvSpPr>
            <p:nvPr/>
          </p:nvSpPr>
          <p:spPr bwMode="auto">
            <a:xfrm>
              <a:off x="4360864" y="5707183"/>
              <a:ext cx="3713580" cy="462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r>
                <a:rPr kumimoji="1" lang="en-US" altLang="en-US">
                  <a:solidFill>
                    <a:schemeClr val="tx2"/>
                  </a:solidFill>
                </a:rPr>
                <a:t>Relative Mud Weight or ECD</a:t>
              </a:r>
            </a:p>
          </p:txBody>
        </p:sp>
        <p:sp>
          <p:nvSpPr>
            <p:cNvPr id="1093669" name="Rectangle 37"/>
            <p:cNvSpPr>
              <a:spLocks noChangeArrowheads="1"/>
            </p:cNvSpPr>
            <p:nvPr/>
          </p:nvSpPr>
          <p:spPr bwMode="auto">
            <a:xfrm>
              <a:off x="9024939" y="5689721"/>
              <a:ext cx="726695" cy="462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r>
                <a:rPr kumimoji="1" lang="en-US" altLang="en-US">
                  <a:solidFill>
                    <a:schemeClr val="tx2"/>
                  </a:solidFill>
                </a:rPr>
                <a:t>high</a:t>
              </a:r>
            </a:p>
          </p:txBody>
        </p:sp>
        <p:sp>
          <p:nvSpPr>
            <p:cNvPr id="1093670" name="Rectangle 38"/>
            <p:cNvSpPr>
              <a:spLocks noChangeArrowheads="1"/>
            </p:cNvSpPr>
            <p:nvPr/>
          </p:nvSpPr>
          <p:spPr bwMode="auto">
            <a:xfrm>
              <a:off x="2041527" y="5683370"/>
              <a:ext cx="637867" cy="462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r>
                <a:rPr kumimoji="1" lang="en-US" altLang="en-US">
                  <a:solidFill>
                    <a:schemeClr val="tx2"/>
                  </a:solidFill>
                </a:rPr>
                <a:t>low</a:t>
              </a:r>
            </a:p>
          </p:txBody>
        </p:sp>
        <p:sp>
          <p:nvSpPr>
            <p:cNvPr id="1093671" name="Oval 39"/>
            <p:cNvSpPr>
              <a:spLocks noChangeArrowheads="1"/>
            </p:cNvSpPr>
            <p:nvPr/>
          </p:nvSpPr>
          <p:spPr bwMode="auto">
            <a:xfrm>
              <a:off x="8823325" y="2338507"/>
              <a:ext cx="920750" cy="9890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72" name="Freeform 40"/>
            <p:cNvSpPr>
              <a:spLocks/>
            </p:cNvSpPr>
            <p:nvPr/>
          </p:nvSpPr>
          <p:spPr bwMode="auto">
            <a:xfrm rot="2496976">
              <a:off x="8067675" y="2135307"/>
              <a:ext cx="71438" cy="341312"/>
            </a:xfrm>
            <a:custGeom>
              <a:avLst/>
              <a:gdLst>
                <a:gd name="T0" fmla="*/ 12 w 49"/>
                <a:gd name="T1" fmla="*/ 214 h 215"/>
                <a:gd name="T2" fmla="*/ 0 w 49"/>
                <a:gd name="T3" fmla="*/ 190 h 215"/>
                <a:gd name="T4" fmla="*/ 0 w 49"/>
                <a:gd name="T5" fmla="*/ 166 h 215"/>
                <a:gd name="T6" fmla="*/ 0 w 49"/>
                <a:gd name="T7" fmla="*/ 143 h 215"/>
                <a:gd name="T8" fmla="*/ 12 w 49"/>
                <a:gd name="T9" fmla="*/ 119 h 215"/>
                <a:gd name="T10" fmla="*/ 12 w 49"/>
                <a:gd name="T11" fmla="*/ 95 h 215"/>
                <a:gd name="T12" fmla="*/ 12 w 49"/>
                <a:gd name="T13" fmla="*/ 71 h 215"/>
                <a:gd name="T14" fmla="*/ 12 w 49"/>
                <a:gd name="T15" fmla="*/ 48 h 215"/>
                <a:gd name="T16" fmla="*/ 12 w 49"/>
                <a:gd name="T17" fmla="*/ 24 h 215"/>
                <a:gd name="T18" fmla="*/ 0 w 49"/>
                <a:gd name="T19" fmla="*/ 0 h 215"/>
                <a:gd name="T20" fmla="*/ 24 w 49"/>
                <a:gd name="T21" fmla="*/ 0 h 215"/>
                <a:gd name="T22" fmla="*/ 24 w 49"/>
                <a:gd name="T23" fmla="*/ 24 h 215"/>
                <a:gd name="T24" fmla="*/ 24 w 49"/>
                <a:gd name="T25" fmla="*/ 48 h 215"/>
                <a:gd name="T26" fmla="*/ 24 w 49"/>
                <a:gd name="T27" fmla="*/ 71 h 215"/>
                <a:gd name="T28" fmla="*/ 24 w 49"/>
                <a:gd name="T29" fmla="*/ 95 h 215"/>
                <a:gd name="T30" fmla="*/ 36 w 49"/>
                <a:gd name="T31" fmla="*/ 119 h 215"/>
                <a:gd name="T32" fmla="*/ 48 w 49"/>
                <a:gd name="T33" fmla="*/ 143 h 215"/>
                <a:gd name="T34" fmla="*/ 36 w 49"/>
                <a:gd name="T35" fmla="*/ 166 h 215"/>
                <a:gd name="T36" fmla="*/ 24 w 49"/>
                <a:gd name="T37" fmla="*/ 190 h 215"/>
                <a:gd name="T38" fmla="*/ 24 w 49"/>
                <a:gd name="T39" fmla="*/ 2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215">
                  <a:moveTo>
                    <a:pt x="12" y="214"/>
                  </a:moveTo>
                  <a:lnTo>
                    <a:pt x="0" y="190"/>
                  </a:lnTo>
                  <a:lnTo>
                    <a:pt x="0" y="166"/>
                  </a:lnTo>
                  <a:lnTo>
                    <a:pt x="0" y="143"/>
                  </a:lnTo>
                  <a:lnTo>
                    <a:pt x="12" y="119"/>
                  </a:lnTo>
                  <a:lnTo>
                    <a:pt x="12" y="95"/>
                  </a:lnTo>
                  <a:lnTo>
                    <a:pt x="12" y="71"/>
                  </a:lnTo>
                  <a:lnTo>
                    <a:pt x="12" y="48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24" y="71"/>
                  </a:lnTo>
                  <a:lnTo>
                    <a:pt x="24" y="95"/>
                  </a:lnTo>
                  <a:lnTo>
                    <a:pt x="36" y="119"/>
                  </a:lnTo>
                  <a:lnTo>
                    <a:pt x="48" y="143"/>
                  </a:lnTo>
                  <a:lnTo>
                    <a:pt x="36" y="166"/>
                  </a:lnTo>
                  <a:lnTo>
                    <a:pt x="24" y="190"/>
                  </a:lnTo>
                  <a:lnTo>
                    <a:pt x="24" y="214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093673" name="Freeform 41"/>
            <p:cNvSpPr>
              <a:spLocks/>
            </p:cNvSpPr>
            <p:nvPr/>
          </p:nvSpPr>
          <p:spPr bwMode="auto">
            <a:xfrm rot="2107841">
              <a:off x="7289801" y="3187820"/>
              <a:ext cx="42863" cy="442913"/>
            </a:xfrm>
            <a:custGeom>
              <a:avLst/>
              <a:gdLst>
                <a:gd name="T0" fmla="*/ 12 w 25"/>
                <a:gd name="T1" fmla="*/ 24 h 263"/>
                <a:gd name="T2" fmla="*/ 0 w 25"/>
                <a:gd name="T3" fmla="*/ 48 h 263"/>
                <a:gd name="T4" fmla="*/ 0 w 25"/>
                <a:gd name="T5" fmla="*/ 71 h 263"/>
                <a:gd name="T6" fmla="*/ 0 w 25"/>
                <a:gd name="T7" fmla="*/ 107 h 263"/>
                <a:gd name="T8" fmla="*/ 12 w 25"/>
                <a:gd name="T9" fmla="*/ 191 h 263"/>
                <a:gd name="T10" fmla="*/ 12 w 25"/>
                <a:gd name="T11" fmla="*/ 214 h 263"/>
                <a:gd name="T12" fmla="*/ 12 w 25"/>
                <a:gd name="T13" fmla="*/ 238 h 263"/>
                <a:gd name="T14" fmla="*/ 24 w 25"/>
                <a:gd name="T15" fmla="*/ 262 h 263"/>
                <a:gd name="T16" fmla="*/ 24 w 25"/>
                <a:gd name="T17" fmla="*/ 238 h 263"/>
                <a:gd name="T18" fmla="*/ 24 w 25"/>
                <a:gd name="T19" fmla="*/ 214 h 263"/>
                <a:gd name="T20" fmla="*/ 24 w 25"/>
                <a:gd name="T21" fmla="*/ 191 h 263"/>
                <a:gd name="T22" fmla="*/ 24 w 25"/>
                <a:gd name="T23" fmla="*/ 167 h 263"/>
                <a:gd name="T24" fmla="*/ 24 w 25"/>
                <a:gd name="T25" fmla="*/ 143 h 263"/>
                <a:gd name="T26" fmla="*/ 24 w 25"/>
                <a:gd name="T27" fmla="*/ 119 h 263"/>
                <a:gd name="T28" fmla="*/ 24 w 25"/>
                <a:gd name="T29" fmla="*/ 95 h 263"/>
                <a:gd name="T30" fmla="*/ 24 w 25"/>
                <a:gd name="T31" fmla="*/ 71 h 263"/>
                <a:gd name="T32" fmla="*/ 24 w 25"/>
                <a:gd name="T33" fmla="*/ 48 h 263"/>
                <a:gd name="T34" fmla="*/ 24 w 25"/>
                <a:gd name="T35" fmla="*/ 24 h 263"/>
                <a:gd name="T36" fmla="*/ 24 w 25"/>
                <a:gd name="T3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3">
                  <a:moveTo>
                    <a:pt x="12" y="24"/>
                  </a:moveTo>
                  <a:lnTo>
                    <a:pt x="0" y="48"/>
                  </a:lnTo>
                  <a:lnTo>
                    <a:pt x="0" y="71"/>
                  </a:lnTo>
                  <a:lnTo>
                    <a:pt x="0" y="107"/>
                  </a:lnTo>
                  <a:lnTo>
                    <a:pt x="12" y="191"/>
                  </a:lnTo>
                  <a:lnTo>
                    <a:pt x="12" y="214"/>
                  </a:lnTo>
                  <a:lnTo>
                    <a:pt x="12" y="238"/>
                  </a:lnTo>
                  <a:lnTo>
                    <a:pt x="24" y="262"/>
                  </a:lnTo>
                  <a:lnTo>
                    <a:pt x="24" y="238"/>
                  </a:lnTo>
                  <a:lnTo>
                    <a:pt x="24" y="214"/>
                  </a:lnTo>
                  <a:lnTo>
                    <a:pt x="24" y="191"/>
                  </a:lnTo>
                  <a:lnTo>
                    <a:pt x="24" y="167"/>
                  </a:lnTo>
                  <a:lnTo>
                    <a:pt x="24" y="143"/>
                  </a:lnTo>
                  <a:lnTo>
                    <a:pt x="24" y="119"/>
                  </a:lnTo>
                  <a:lnTo>
                    <a:pt x="24" y="95"/>
                  </a:lnTo>
                  <a:lnTo>
                    <a:pt x="24" y="71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093674" name="Freeform 42"/>
            <p:cNvSpPr>
              <a:spLocks/>
            </p:cNvSpPr>
            <p:nvPr/>
          </p:nvSpPr>
          <p:spPr bwMode="auto">
            <a:xfrm rot="2107841">
              <a:off x="7267576" y="1692394"/>
              <a:ext cx="42863" cy="1765300"/>
            </a:xfrm>
            <a:custGeom>
              <a:avLst/>
              <a:gdLst>
                <a:gd name="T0" fmla="*/ 12 w 25"/>
                <a:gd name="T1" fmla="*/ 24 h 263"/>
                <a:gd name="T2" fmla="*/ 0 w 25"/>
                <a:gd name="T3" fmla="*/ 48 h 263"/>
                <a:gd name="T4" fmla="*/ 0 w 25"/>
                <a:gd name="T5" fmla="*/ 71 h 263"/>
                <a:gd name="T6" fmla="*/ 0 w 25"/>
                <a:gd name="T7" fmla="*/ 107 h 263"/>
                <a:gd name="T8" fmla="*/ 12 w 25"/>
                <a:gd name="T9" fmla="*/ 191 h 263"/>
                <a:gd name="T10" fmla="*/ 12 w 25"/>
                <a:gd name="T11" fmla="*/ 214 h 263"/>
                <a:gd name="T12" fmla="*/ 12 w 25"/>
                <a:gd name="T13" fmla="*/ 238 h 263"/>
                <a:gd name="T14" fmla="*/ 24 w 25"/>
                <a:gd name="T15" fmla="*/ 262 h 263"/>
                <a:gd name="T16" fmla="*/ 24 w 25"/>
                <a:gd name="T17" fmla="*/ 238 h 263"/>
                <a:gd name="T18" fmla="*/ 24 w 25"/>
                <a:gd name="T19" fmla="*/ 214 h 263"/>
                <a:gd name="T20" fmla="*/ 24 w 25"/>
                <a:gd name="T21" fmla="*/ 191 h 263"/>
                <a:gd name="T22" fmla="*/ 24 w 25"/>
                <a:gd name="T23" fmla="*/ 167 h 263"/>
                <a:gd name="T24" fmla="*/ 24 w 25"/>
                <a:gd name="T25" fmla="*/ 143 h 263"/>
                <a:gd name="T26" fmla="*/ 24 w 25"/>
                <a:gd name="T27" fmla="*/ 119 h 263"/>
                <a:gd name="T28" fmla="*/ 24 w 25"/>
                <a:gd name="T29" fmla="*/ 95 h 263"/>
                <a:gd name="T30" fmla="*/ 24 w 25"/>
                <a:gd name="T31" fmla="*/ 71 h 263"/>
                <a:gd name="T32" fmla="*/ 24 w 25"/>
                <a:gd name="T33" fmla="*/ 48 h 263"/>
                <a:gd name="T34" fmla="*/ 24 w 25"/>
                <a:gd name="T35" fmla="*/ 24 h 263"/>
                <a:gd name="T36" fmla="*/ 24 w 25"/>
                <a:gd name="T3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3">
                  <a:moveTo>
                    <a:pt x="12" y="24"/>
                  </a:moveTo>
                  <a:lnTo>
                    <a:pt x="0" y="48"/>
                  </a:lnTo>
                  <a:lnTo>
                    <a:pt x="0" y="71"/>
                  </a:lnTo>
                  <a:lnTo>
                    <a:pt x="0" y="107"/>
                  </a:lnTo>
                  <a:lnTo>
                    <a:pt x="12" y="191"/>
                  </a:lnTo>
                  <a:lnTo>
                    <a:pt x="12" y="214"/>
                  </a:lnTo>
                  <a:lnTo>
                    <a:pt x="12" y="238"/>
                  </a:lnTo>
                  <a:lnTo>
                    <a:pt x="24" y="262"/>
                  </a:lnTo>
                  <a:lnTo>
                    <a:pt x="24" y="238"/>
                  </a:lnTo>
                  <a:lnTo>
                    <a:pt x="24" y="214"/>
                  </a:lnTo>
                  <a:lnTo>
                    <a:pt x="24" y="191"/>
                  </a:lnTo>
                  <a:lnTo>
                    <a:pt x="24" y="167"/>
                  </a:lnTo>
                  <a:lnTo>
                    <a:pt x="24" y="143"/>
                  </a:lnTo>
                  <a:lnTo>
                    <a:pt x="24" y="119"/>
                  </a:lnTo>
                  <a:lnTo>
                    <a:pt x="24" y="95"/>
                  </a:lnTo>
                  <a:lnTo>
                    <a:pt x="24" y="71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093675" name="Freeform 43"/>
            <p:cNvSpPr>
              <a:spLocks/>
            </p:cNvSpPr>
            <p:nvPr/>
          </p:nvSpPr>
          <p:spPr bwMode="auto">
            <a:xfrm rot="19492159" flipH="1">
              <a:off x="7978776" y="1705094"/>
              <a:ext cx="42863" cy="1765300"/>
            </a:xfrm>
            <a:custGeom>
              <a:avLst/>
              <a:gdLst>
                <a:gd name="T0" fmla="*/ 12 w 25"/>
                <a:gd name="T1" fmla="*/ 24 h 263"/>
                <a:gd name="T2" fmla="*/ 0 w 25"/>
                <a:gd name="T3" fmla="*/ 48 h 263"/>
                <a:gd name="T4" fmla="*/ 0 w 25"/>
                <a:gd name="T5" fmla="*/ 71 h 263"/>
                <a:gd name="T6" fmla="*/ 0 w 25"/>
                <a:gd name="T7" fmla="*/ 107 h 263"/>
                <a:gd name="T8" fmla="*/ 12 w 25"/>
                <a:gd name="T9" fmla="*/ 191 h 263"/>
                <a:gd name="T10" fmla="*/ 12 w 25"/>
                <a:gd name="T11" fmla="*/ 214 h 263"/>
                <a:gd name="T12" fmla="*/ 12 w 25"/>
                <a:gd name="T13" fmla="*/ 238 h 263"/>
                <a:gd name="T14" fmla="*/ 24 w 25"/>
                <a:gd name="T15" fmla="*/ 262 h 263"/>
                <a:gd name="T16" fmla="*/ 24 w 25"/>
                <a:gd name="T17" fmla="*/ 238 h 263"/>
                <a:gd name="T18" fmla="*/ 24 w 25"/>
                <a:gd name="T19" fmla="*/ 214 h 263"/>
                <a:gd name="T20" fmla="*/ 24 w 25"/>
                <a:gd name="T21" fmla="*/ 191 h 263"/>
                <a:gd name="T22" fmla="*/ 24 w 25"/>
                <a:gd name="T23" fmla="*/ 167 h 263"/>
                <a:gd name="T24" fmla="*/ 24 w 25"/>
                <a:gd name="T25" fmla="*/ 143 h 263"/>
                <a:gd name="T26" fmla="*/ 24 w 25"/>
                <a:gd name="T27" fmla="*/ 119 h 263"/>
                <a:gd name="T28" fmla="*/ 24 w 25"/>
                <a:gd name="T29" fmla="*/ 95 h 263"/>
                <a:gd name="T30" fmla="*/ 24 w 25"/>
                <a:gd name="T31" fmla="*/ 71 h 263"/>
                <a:gd name="T32" fmla="*/ 24 w 25"/>
                <a:gd name="T33" fmla="*/ 48 h 263"/>
                <a:gd name="T34" fmla="*/ 24 w 25"/>
                <a:gd name="T35" fmla="*/ 24 h 263"/>
                <a:gd name="T36" fmla="*/ 24 w 25"/>
                <a:gd name="T3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3">
                  <a:moveTo>
                    <a:pt x="12" y="24"/>
                  </a:moveTo>
                  <a:lnTo>
                    <a:pt x="0" y="48"/>
                  </a:lnTo>
                  <a:lnTo>
                    <a:pt x="0" y="71"/>
                  </a:lnTo>
                  <a:lnTo>
                    <a:pt x="0" y="107"/>
                  </a:lnTo>
                  <a:lnTo>
                    <a:pt x="12" y="191"/>
                  </a:lnTo>
                  <a:lnTo>
                    <a:pt x="12" y="214"/>
                  </a:lnTo>
                  <a:lnTo>
                    <a:pt x="12" y="238"/>
                  </a:lnTo>
                  <a:lnTo>
                    <a:pt x="24" y="262"/>
                  </a:lnTo>
                  <a:lnTo>
                    <a:pt x="24" y="238"/>
                  </a:lnTo>
                  <a:lnTo>
                    <a:pt x="24" y="214"/>
                  </a:lnTo>
                  <a:lnTo>
                    <a:pt x="24" y="191"/>
                  </a:lnTo>
                  <a:lnTo>
                    <a:pt x="24" y="167"/>
                  </a:lnTo>
                  <a:lnTo>
                    <a:pt x="24" y="143"/>
                  </a:lnTo>
                  <a:lnTo>
                    <a:pt x="24" y="119"/>
                  </a:lnTo>
                  <a:lnTo>
                    <a:pt x="24" y="95"/>
                  </a:lnTo>
                  <a:lnTo>
                    <a:pt x="24" y="71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093676" name="Freeform 44"/>
            <p:cNvSpPr>
              <a:spLocks/>
            </p:cNvSpPr>
            <p:nvPr/>
          </p:nvSpPr>
          <p:spPr bwMode="auto">
            <a:xfrm rot="19492159" flipH="1">
              <a:off x="7534276" y="1857494"/>
              <a:ext cx="42863" cy="1765300"/>
            </a:xfrm>
            <a:custGeom>
              <a:avLst/>
              <a:gdLst>
                <a:gd name="T0" fmla="*/ 12 w 25"/>
                <a:gd name="T1" fmla="*/ 24 h 263"/>
                <a:gd name="T2" fmla="*/ 0 w 25"/>
                <a:gd name="T3" fmla="*/ 48 h 263"/>
                <a:gd name="T4" fmla="*/ 0 w 25"/>
                <a:gd name="T5" fmla="*/ 71 h 263"/>
                <a:gd name="T6" fmla="*/ 0 w 25"/>
                <a:gd name="T7" fmla="*/ 107 h 263"/>
                <a:gd name="T8" fmla="*/ 12 w 25"/>
                <a:gd name="T9" fmla="*/ 191 h 263"/>
                <a:gd name="T10" fmla="*/ 12 w 25"/>
                <a:gd name="T11" fmla="*/ 214 h 263"/>
                <a:gd name="T12" fmla="*/ 12 w 25"/>
                <a:gd name="T13" fmla="*/ 238 h 263"/>
                <a:gd name="T14" fmla="*/ 24 w 25"/>
                <a:gd name="T15" fmla="*/ 262 h 263"/>
                <a:gd name="T16" fmla="*/ 24 w 25"/>
                <a:gd name="T17" fmla="*/ 238 h 263"/>
                <a:gd name="T18" fmla="*/ 24 w 25"/>
                <a:gd name="T19" fmla="*/ 214 h 263"/>
                <a:gd name="T20" fmla="*/ 24 w 25"/>
                <a:gd name="T21" fmla="*/ 191 h 263"/>
                <a:gd name="T22" fmla="*/ 24 w 25"/>
                <a:gd name="T23" fmla="*/ 167 h 263"/>
                <a:gd name="T24" fmla="*/ 24 w 25"/>
                <a:gd name="T25" fmla="*/ 143 h 263"/>
                <a:gd name="T26" fmla="*/ 24 w 25"/>
                <a:gd name="T27" fmla="*/ 119 h 263"/>
                <a:gd name="T28" fmla="*/ 24 w 25"/>
                <a:gd name="T29" fmla="*/ 95 h 263"/>
                <a:gd name="T30" fmla="*/ 24 w 25"/>
                <a:gd name="T31" fmla="*/ 71 h 263"/>
                <a:gd name="T32" fmla="*/ 24 w 25"/>
                <a:gd name="T33" fmla="*/ 48 h 263"/>
                <a:gd name="T34" fmla="*/ 24 w 25"/>
                <a:gd name="T35" fmla="*/ 24 h 263"/>
                <a:gd name="T36" fmla="*/ 24 w 25"/>
                <a:gd name="T3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3">
                  <a:moveTo>
                    <a:pt x="12" y="24"/>
                  </a:moveTo>
                  <a:lnTo>
                    <a:pt x="0" y="48"/>
                  </a:lnTo>
                  <a:lnTo>
                    <a:pt x="0" y="71"/>
                  </a:lnTo>
                  <a:lnTo>
                    <a:pt x="0" y="107"/>
                  </a:lnTo>
                  <a:lnTo>
                    <a:pt x="12" y="191"/>
                  </a:lnTo>
                  <a:lnTo>
                    <a:pt x="12" y="214"/>
                  </a:lnTo>
                  <a:lnTo>
                    <a:pt x="12" y="238"/>
                  </a:lnTo>
                  <a:lnTo>
                    <a:pt x="24" y="262"/>
                  </a:lnTo>
                  <a:lnTo>
                    <a:pt x="24" y="238"/>
                  </a:lnTo>
                  <a:lnTo>
                    <a:pt x="24" y="214"/>
                  </a:lnTo>
                  <a:lnTo>
                    <a:pt x="24" y="191"/>
                  </a:lnTo>
                  <a:lnTo>
                    <a:pt x="24" y="167"/>
                  </a:lnTo>
                  <a:lnTo>
                    <a:pt x="24" y="143"/>
                  </a:lnTo>
                  <a:lnTo>
                    <a:pt x="24" y="119"/>
                  </a:lnTo>
                  <a:lnTo>
                    <a:pt x="24" y="95"/>
                  </a:lnTo>
                  <a:lnTo>
                    <a:pt x="24" y="71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093677" name="Freeform 45"/>
            <p:cNvSpPr>
              <a:spLocks/>
            </p:cNvSpPr>
            <p:nvPr/>
          </p:nvSpPr>
          <p:spPr bwMode="auto">
            <a:xfrm rot="19492159" flipH="1">
              <a:off x="7546976" y="2314694"/>
              <a:ext cx="42863" cy="1765300"/>
            </a:xfrm>
            <a:custGeom>
              <a:avLst/>
              <a:gdLst>
                <a:gd name="T0" fmla="*/ 12 w 25"/>
                <a:gd name="T1" fmla="*/ 24 h 263"/>
                <a:gd name="T2" fmla="*/ 0 w 25"/>
                <a:gd name="T3" fmla="*/ 48 h 263"/>
                <a:gd name="T4" fmla="*/ 0 w 25"/>
                <a:gd name="T5" fmla="*/ 71 h 263"/>
                <a:gd name="T6" fmla="*/ 0 w 25"/>
                <a:gd name="T7" fmla="*/ 107 h 263"/>
                <a:gd name="T8" fmla="*/ 12 w 25"/>
                <a:gd name="T9" fmla="*/ 191 h 263"/>
                <a:gd name="T10" fmla="*/ 12 w 25"/>
                <a:gd name="T11" fmla="*/ 214 h 263"/>
                <a:gd name="T12" fmla="*/ 12 w 25"/>
                <a:gd name="T13" fmla="*/ 238 h 263"/>
                <a:gd name="T14" fmla="*/ 24 w 25"/>
                <a:gd name="T15" fmla="*/ 262 h 263"/>
                <a:gd name="T16" fmla="*/ 24 w 25"/>
                <a:gd name="T17" fmla="*/ 238 h 263"/>
                <a:gd name="T18" fmla="*/ 24 w 25"/>
                <a:gd name="T19" fmla="*/ 214 h 263"/>
                <a:gd name="T20" fmla="*/ 24 w 25"/>
                <a:gd name="T21" fmla="*/ 191 h 263"/>
                <a:gd name="T22" fmla="*/ 24 w 25"/>
                <a:gd name="T23" fmla="*/ 167 h 263"/>
                <a:gd name="T24" fmla="*/ 24 w 25"/>
                <a:gd name="T25" fmla="*/ 143 h 263"/>
                <a:gd name="T26" fmla="*/ 24 w 25"/>
                <a:gd name="T27" fmla="*/ 119 h 263"/>
                <a:gd name="T28" fmla="*/ 24 w 25"/>
                <a:gd name="T29" fmla="*/ 95 h 263"/>
                <a:gd name="T30" fmla="*/ 24 w 25"/>
                <a:gd name="T31" fmla="*/ 71 h 263"/>
                <a:gd name="T32" fmla="*/ 24 w 25"/>
                <a:gd name="T33" fmla="*/ 48 h 263"/>
                <a:gd name="T34" fmla="*/ 24 w 25"/>
                <a:gd name="T35" fmla="*/ 24 h 263"/>
                <a:gd name="T36" fmla="*/ 24 w 25"/>
                <a:gd name="T3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3">
                  <a:moveTo>
                    <a:pt x="12" y="24"/>
                  </a:moveTo>
                  <a:lnTo>
                    <a:pt x="0" y="48"/>
                  </a:lnTo>
                  <a:lnTo>
                    <a:pt x="0" y="71"/>
                  </a:lnTo>
                  <a:lnTo>
                    <a:pt x="0" y="107"/>
                  </a:lnTo>
                  <a:lnTo>
                    <a:pt x="12" y="191"/>
                  </a:lnTo>
                  <a:lnTo>
                    <a:pt x="12" y="214"/>
                  </a:lnTo>
                  <a:lnTo>
                    <a:pt x="12" y="238"/>
                  </a:lnTo>
                  <a:lnTo>
                    <a:pt x="24" y="262"/>
                  </a:lnTo>
                  <a:lnTo>
                    <a:pt x="24" y="238"/>
                  </a:lnTo>
                  <a:lnTo>
                    <a:pt x="24" y="214"/>
                  </a:lnTo>
                  <a:lnTo>
                    <a:pt x="24" y="191"/>
                  </a:lnTo>
                  <a:lnTo>
                    <a:pt x="24" y="167"/>
                  </a:lnTo>
                  <a:lnTo>
                    <a:pt x="24" y="143"/>
                  </a:lnTo>
                  <a:lnTo>
                    <a:pt x="24" y="119"/>
                  </a:lnTo>
                  <a:lnTo>
                    <a:pt x="24" y="95"/>
                  </a:lnTo>
                  <a:lnTo>
                    <a:pt x="24" y="71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093678" name="Oval 46"/>
            <p:cNvSpPr>
              <a:spLocks noChangeArrowheads="1"/>
            </p:cNvSpPr>
            <p:nvPr/>
          </p:nvSpPr>
          <p:spPr bwMode="auto">
            <a:xfrm>
              <a:off x="7246938" y="2338507"/>
              <a:ext cx="920750" cy="9890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093679" name="Freeform 47"/>
            <p:cNvSpPr>
              <a:spLocks/>
            </p:cNvSpPr>
            <p:nvPr/>
          </p:nvSpPr>
          <p:spPr bwMode="auto">
            <a:xfrm>
              <a:off x="3984626" y="2702044"/>
              <a:ext cx="220663" cy="274638"/>
            </a:xfrm>
            <a:custGeom>
              <a:avLst/>
              <a:gdLst>
                <a:gd name="T0" fmla="*/ 129 w 151"/>
                <a:gd name="T1" fmla="*/ 0 h 173"/>
                <a:gd name="T2" fmla="*/ 92 w 151"/>
                <a:gd name="T3" fmla="*/ 14 h 173"/>
                <a:gd name="T4" fmla="*/ 70 w 151"/>
                <a:gd name="T5" fmla="*/ 29 h 173"/>
                <a:gd name="T6" fmla="*/ 33 w 151"/>
                <a:gd name="T7" fmla="*/ 43 h 173"/>
                <a:gd name="T8" fmla="*/ 12 w 151"/>
                <a:gd name="T9" fmla="*/ 56 h 173"/>
                <a:gd name="T10" fmla="*/ 0 w 151"/>
                <a:gd name="T11" fmla="*/ 75 h 173"/>
                <a:gd name="T12" fmla="*/ 19 w 151"/>
                <a:gd name="T13" fmla="*/ 87 h 173"/>
                <a:gd name="T14" fmla="*/ 31 w 151"/>
                <a:gd name="T15" fmla="*/ 107 h 173"/>
                <a:gd name="T16" fmla="*/ 45 w 151"/>
                <a:gd name="T17" fmla="*/ 129 h 173"/>
                <a:gd name="T18" fmla="*/ 63 w 151"/>
                <a:gd name="T19" fmla="*/ 141 h 173"/>
                <a:gd name="T20" fmla="*/ 82 w 151"/>
                <a:gd name="T21" fmla="*/ 154 h 173"/>
                <a:gd name="T22" fmla="*/ 107 w 151"/>
                <a:gd name="T23" fmla="*/ 157 h 173"/>
                <a:gd name="T24" fmla="*/ 126 w 151"/>
                <a:gd name="T25" fmla="*/ 169 h 173"/>
                <a:gd name="T26" fmla="*/ 150 w 151"/>
                <a:gd name="T27" fmla="*/ 17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73">
                  <a:moveTo>
                    <a:pt x="129" y="0"/>
                  </a:moveTo>
                  <a:lnTo>
                    <a:pt x="92" y="14"/>
                  </a:lnTo>
                  <a:lnTo>
                    <a:pt x="70" y="29"/>
                  </a:lnTo>
                  <a:lnTo>
                    <a:pt x="33" y="43"/>
                  </a:lnTo>
                  <a:lnTo>
                    <a:pt x="12" y="56"/>
                  </a:lnTo>
                  <a:lnTo>
                    <a:pt x="0" y="75"/>
                  </a:lnTo>
                  <a:lnTo>
                    <a:pt x="19" y="87"/>
                  </a:lnTo>
                  <a:lnTo>
                    <a:pt x="31" y="107"/>
                  </a:lnTo>
                  <a:lnTo>
                    <a:pt x="45" y="129"/>
                  </a:lnTo>
                  <a:lnTo>
                    <a:pt x="63" y="141"/>
                  </a:lnTo>
                  <a:lnTo>
                    <a:pt x="82" y="154"/>
                  </a:lnTo>
                  <a:lnTo>
                    <a:pt x="107" y="157"/>
                  </a:lnTo>
                  <a:lnTo>
                    <a:pt x="126" y="169"/>
                  </a:lnTo>
                  <a:lnTo>
                    <a:pt x="150" y="17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093680" name="Freeform 48"/>
            <p:cNvSpPr>
              <a:spLocks/>
            </p:cNvSpPr>
            <p:nvPr/>
          </p:nvSpPr>
          <p:spPr bwMode="auto">
            <a:xfrm>
              <a:off x="5037138" y="2630607"/>
              <a:ext cx="241300" cy="292100"/>
            </a:xfrm>
            <a:custGeom>
              <a:avLst/>
              <a:gdLst>
                <a:gd name="T0" fmla="*/ 29 w 165"/>
                <a:gd name="T1" fmla="*/ 183 h 184"/>
                <a:gd name="T2" fmla="*/ 67 w 165"/>
                <a:gd name="T3" fmla="*/ 165 h 184"/>
                <a:gd name="T4" fmla="*/ 90 w 165"/>
                <a:gd name="T5" fmla="*/ 151 h 184"/>
                <a:gd name="T6" fmla="*/ 129 w 165"/>
                <a:gd name="T7" fmla="*/ 132 h 184"/>
                <a:gd name="T8" fmla="*/ 152 w 165"/>
                <a:gd name="T9" fmla="*/ 117 h 184"/>
                <a:gd name="T10" fmla="*/ 164 w 165"/>
                <a:gd name="T11" fmla="*/ 97 h 184"/>
                <a:gd name="T12" fmla="*/ 144 w 165"/>
                <a:gd name="T13" fmla="*/ 86 h 184"/>
                <a:gd name="T14" fmla="*/ 129 w 165"/>
                <a:gd name="T15" fmla="*/ 63 h 184"/>
                <a:gd name="T16" fmla="*/ 115 w 165"/>
                <a:gd name="T17" fmla="*/ 40 h 184"/>
                <a:gd name="T18" fmla="*/ 94 w 165"/>
                <a:gd name="T19" fmla="*/ 28 h 184"/>
                <a:gd name="T20" fmla="*/ 73 w 165"/>
                <a:gd name="T21" fmla="*/ 16 h 184"/>
                <a:gd name="T22" fmla="*/ 47 w 165"/>
                <a:gd name="T23" fmla="*/ 13 h 184"/>
                <a:gd name="T24" fmla="*/ 26 w 165"/>
                <a:gd name="T25" fmla="*/ 1 h 184"/>
                <a:gd name="T26" fmla="*/ 0 w 165"/>
                <a:gd name="T2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84">
                  <a:moveTo>
                    <a:pt x="29" y="183"/>
                  </a:moveTo>
                  <a:lnTo>
                    <a:pt x="67" y="165"/>
                  </a:lnTo>
                  <a:lnTo>
                    <a:pt x="90" y="151"/>
                  </a:lnTo>
                  <a:lnTo>
                    <a:pt x="129" y="132"/>
                  </a:lnTo>
                  <a:lnTo>
                    <a:pt x="152" y="117"/>
                  </a:lnTo>
                  <a:lnTo>
                    <a:pt x="164" y="97"/>
                  </a:lnTo>
                  <a:lnTo>
                    <a:pt x="144" y="86"/>
                  </a:lnTo>
                  <a:lnTo>
                    <a:pt x="129" y="63"/>
                  </a:lnTo>
                  <a:lnTo>
                    <a:pt x="115" y="40"/>
                  </a:lnTo>
                  <a:lnTo>
                    <a:pt x="94" y="28"/>
                  </a:lnTo>
                  <a:lnTo>
                    <a:pt x="73" y="16"/>
                  </a:lnTo>
                  <a:lnTo>
                    <a:pt x="47" y="13"/>
                  </a:lnTo>
                  <a:lnTo>
                    <a:pt x="26" y="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093681" name="Line 49"/>
            <p:cNvSpPr>
              <a:spLocks noChangeShapeType="1"/>
            </p:cNvSpPr>
            <p:nvPr/>
          </p:nvSpPr>
          <p:spPr bwMode="auto">
            <a:xfrm>
              <a:off x="7186614" y="4961057"/>
              <a:ext cx="13096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093682" name="Line 50"/>
            <p:cNvSpPr>
              <a:spLocks noChangeShapeType="1"/>
            </p:cNvSpPr>
            <p:nvPr/>
          </p:nvSpPr>
          <p:spPr bwMode="auto">
            <a:xfrm>
              <a:off x="7172325" y="4961057"/>
              <a:ext cx="2809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093683" name="Line 51"/>
            <p:cNvSpPr>
              <a:spLocks noChangeShapeType="1"/>
            </p:cNvSpPr>
            <p:nvPr/>
          </p:nvSpPr>
          <p:spPr bwMode="auto">
            <a:xfrm flipH="1">
              <a:off x="3314700" y="4961057"/>
              <a:ext cx="20526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</p:grpSp>
      <p:sp>
        <p:nvSpPr>
          <p:cNvPr id="1093684" name="Rectangle 52"/>
          <p:cNvSpPr>
            <a:spLocks noChangeArrowheads="1"/>
          </p:cNvSpPr>
          <p:nvPr/>
        </p:nvSpPr>
        <p:spPr bwMode="auto">
          <a:xfrm>
            <a:off x="156836" y="1745718"/>
            <a:ext cx="837074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57175" indent="-257175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Too much mud weights are indicated by drilling induced fractures</a:t>
            </a:r>
          </a:p>
          <a:p>
            <a:pPr marL="257175" indent="-257175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Not enough mud weights are indicated by borehole breakouts</a:t>
            </a: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329131" y="460920"/>
            <a:ext cx="7942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pc="-38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Stage1 - Optimization of mud weight</a:t>
            </a:r>
          </a:p>
        </p:txBody>
      </p:sp>
    </p:spTree>
    <p:extLst>
      <p:ext uri="{BB962C8B-B14F-4D97-AF65-F5344CB8AC3E}">
        <p14:creationId xmlns:p14="http://schemas.microsoft.com/office/powerpoint/2010/main" val="428850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1" name="Text Box 3"/>
          <p:cNvSpPr txBox="1">
            <a:spLocks noChangeArrowheads="1"/>
          </p:cNvSpPr>
          <p:nvPr/>
        </p:nvSpPr>
        <p:spPr bwMode="auto">
          <a:xfrm>
            <a:off x="179512" y="2060848"/>
            <a:ext cx="777686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By comparing the data from the various log passes a range of new information types should become apparent.</a:t>
            </a: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srgbClr val="3728FC"/>
              </a:solidFill>
              <a:cs typeface="Arial" panose="020B0604020202020204" pitchFamily="34" charset="0"/>
            </a:endParaRPr>
          </a:p>
          <a:p>
            <a:pPr marL="214313" indent="-214313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  </a:t>
            </a:r>
            <a:r>
              <a:rPr lang="en-US" altLang="en-US" b="1" dirty="0">
                <a:cs typeface="Arial" panose="020B0604020202020204" pitchFamily="34" charset="0"/>
              </a:rPr>
              <a:t>Borehole 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stability</a:t>
            </a:r>
          </a:p>
          <a:p>
            <a:pPr marL="214313" indent="-214313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57175" indent="-257175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cs typeface="Arial" panose="020B0604020202020204" pitchFamily="34" charset="0"/>
              </a:rPr>
              <a:t>  Fracture characterization </a:t>
            </a:r>
          </a:p>
          <a:p>
            <a:pPr marL="257175" indent="-257175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b="1" dirty="0"/>
          </a:p>
          <a:p>
            <a:pPr marL="257175" indent="-257175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cs typeface="Arial" panose="020B0604020202020204" pitchFamily="34" charset="0"/>
              </a:rPr>
              <a:t>  Pressure &amp; Fluid sampling points </a:t>
            </a:r>
          </a:p>
          <a:p>
            <a:pPr marL="257175" indent="-257175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b="1" dirty="0">
              <a:cs typeface="Arial" panose="020B0604020202020204" pitchFamily="34" charset="0"/>
            </a:endParaRPr>
          </a:p>
          <a:p>
            <a:pPr marL="257175" indent="-257175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cs typeface="Arial" panose="020B0604020202020204" pitchFamily="34" charset="0"/>
              </a:rPr>
              <a:t>  Fluid movement / Invasion,  Permeability  </a:t>
            </a:r>
          </a:p>
        </p:txBody>
      </p:sp>
      <p:sp>
        <p:nvSpPr>
          <p:cNvPr id="1005572" name="Rectangle 4"/>
          <p:cNvSpPr>
            <a:spLocks noChangeArrowheads="1"/>
          </p:cNvSpPr>
          <p:nvPr/>
        </p:nvSpPr>
        <p:spPr bwMode="auto">
          <a:xfrm>
            <a:off x="539552" y="476672"/>
            <a:ext cx="72580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 anchor="b"/>
          <a:lstStyle>
            <a:lvl1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1pPr>
            <a:lvl2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2pPr>
            <a:lvl3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3pPr>
            <a:lvl4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4pPr>
            <a:lvl5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9pPr>
          </a:lstStyle>
          <a:p>
            <a:pPr algn="l"/>
            <a:r>
              <a:rPr lang="en-US" altLang="en-US" spc="-38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Stage2 -   Time lapse Answer Product</a:t>
            </a:r>
          </a:p>
        </p:txBody>
      </p:sp>
    </p:spTree>
    <p:extLst>
      <p:ext uri="{BB962C8B-B14F-4D97-AF65-F5344CB8AC3E}">
        <p14:creationId xmlns:p14="http://schemas.microsoft.com/office/powerpoint/2010/main" val="300909213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017F66-E908-FE5E-7254-5918DF8042D1}"/>
              </a:ext>
            </a:extLst>
          </p:cNvPr>
          <p:cNvGrpSpPr/>
          <p:nvPr/>
        </p:nvGrpSpPr>
        <p:grpSpPr>
          <a:xfrm>
            <a:off x="586681" y="1628800"/>
            <a:ext cx="4489375" cy="4543008"/>
            <a:chOff x="1752600" y="685801"/>
            <a:chExt cx="5340350" cy="5729287"/>
          </a:xfrm>
        </p:grpSpPr>
        <p:pic>
          <p:nvPicPr>
            <p:cNvPr id="1006594" name="Picture 2" descr="C:\gif\fracs\be_af_frac_head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685801"/>
              <a:ext cx="5340350" cy="16494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6595" name="Picture 3" descr="C:\gif\fracs\be_af_shearNo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1" y="2362200"/>
              <a:ext cx="5337175" cy="4052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06596" name="Text Box 4"/>
          <p:cNvSpPr txBox="1">
            <a:spLocks noChangeArrowheads="1"/>
          </p:cNvSpPr>
          <p:nvPr/>
        </p:nvSpPr>
        <p:spPr bwMode="auto">
          <a:xfrm>
            <a:off x="5436096" y="3645024"/>
            <a:ext cx="34852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FMI images acquired before and after hydraulic fracturing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471879"/>
            <a:ext cx="72580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 anchor="b"/>
          <a:lstStyle>
            <a:lvl1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1pPr>
            <a:lvl2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2pPr>
            <a:lvl3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3pPr>
            <a:lvl4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4pPr>
            <a:lvl5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9pPr>
          </a:lstStyle>
          <a:p>
            <a:pPr algn="l"/>
            <a:r>
              <a:rPr lang="en-US" altLang="en-US" spc="-38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Stage2 -   Time lapse Answer Product</a:t>
            </a:r>
          </a:p>
        </p:txBody>
      </p:sp>
    </p:spTree>
    <p:extLst>
      <p:ext uri="{BB962C8B-B14F-4D97-AF65-F5344CB8AC3E}">
        <p14:creationId xmlns:p14="http://schemas.microsoft.com/office/powerpoint/2010/main" val="378344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1634" name="Group 2"/>
          <p:cNvGrpSpPr>
            <a:grpSpLocks/>
          </p:cNvGrpSpPr>
          <p:nvPr/>
        </p:nvGrpSpPr>
        <p:grpSpPr bwMode="auto">
          <a:xfrm>
            <a:off x="2824720" y="5075121"/>
            <a:ext cx="998935" cy="1029891"/>
            <a:chOff x="3311" y="2800"/>
            <a:chExt cx="839" cy="865"/>
          </a:xfrm>
        </p:grpSpPr>
        <p:sp>
          <p:nvSpPr>
            <p:cNvPr id="1221635" name="Rectangle 3" descr="Stationery"/>
            <p:cNvSpPr>
              <a:spLocks noChangeArrowheads="1"/>
            </p:cNvSpPr>
            <p:nvPr/>
          </p:nvSpPr>
          <p:spPr bwMode="auto">
            <a:xfrm>
              <a:off x="3311" y="2800"/>
              <a:ext cx="839" cy="86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221636" name="Group 4"/>
            <p:cNvGrpSpPr>
              <a:grpSpLocks/>
            </p:cNvGrpSpPr>
            <p:nvPr/>
          </p:nvGrpSpPr>
          <p:grpSpPr bwMode="auto">
            <a:xfrm>
              <a:off x="3398" y="2869"/>
              <a:ext cx="699" cy="706"/>
              <a:chOff x="3587" y="3049"/>
              <a:chExt cx="327" cy="382"/>
            </a:xfrm>
          </p:grpSpPr>
          <p:sp>
            <p:nvSpPr>
              <p:cNvPr id="1221637" name="Oval 5"/>
              <p:cNvSpPr>
                <a:spLocks noChangeAspect="1" noChangeArrowheads="1"/>
              </p:cNvSpPr>
              <p:nvPr/>
            </p:nvSpPr>
            <p:spPr bwMode="auto">
              <a:xfrm>
                <a:off x="3653" y="3121"/>
                <a:ext cx="196" cy="23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 sz="1350"/>
              </a:p>
            </p:txBody>
          </p:sp>
          <p:sp>
            <p:nvSpPr>
              <p:cNvPr id="1221638" name="Freeform 6"/>
              <p:cNvSpPr>
                <a:spLocks noChangeAspect="1"/>
              </p:cNvSpPr>
              <p:nvPr/>
            </p:nvSpPr>
            <p:spPr bwMode="auto">
              <a:xfrm>
                <a:off x="3793" y="3132"/>
                <a:ext cx="58" cy="87"/>
              </a:xfrm>
              <a:custGeom>
                <a:avLst/>
                <a:gdLst>
                  <a:gd name="T0" fmla="*/ 0 w 540"/>
                  <a:gd name="T1" fmla="*/ 0 h 660"/>
                  <a:gd name="T2" fmla="*/ 180 w 540"/>
                  <a:gd name="T3" fmla="*/ 6 h 660"/>
                  <a:gd name="T4" fmla="*/ 222 w 540"/>
                  <a:gd name="T5" fmla="*/ 36 h 660"/>
                  <a:gd name="T6" fmla="*/ 306 w 540"/>
                  <a:gd name="T7" fmla="*/ 48 h 660"/>
                  <a:gd name="T8" fmla="*/ 330 w 540"/>
                  <a:gd name="T9" fmla="*/ 54 h 660"/>
                  <a:gd name="T10" fmla="*/ 408 w 540"/>
                  <a:gd name="T11" fmla="*/ 84 h 660"/>
                  <a:gd name="T12" fmla="*/ 486 w 540"/>
                  <a:gd name="T13" fmla="*/ 162 h 660"/>
                  <a:gd name="T14" fmla="*/ 510 w 540"/>
                  <a:gd name="T15" fmla="*/ 252 h 660"/>
                  <a:gd name="T16" fmla="*/ 528 w 540"/>
                  <a:gd name="T17" fmla="*/ 342 h 660"/>
                  <a:gd name="T18" fmla="*/ 528 w 540"/>
                  <a:gd name="T19" fmla="*/ 570 h 660"/>
                  <a:gd name="T20" fmla="*/ 504 w 540"/>
                  <a:gd name="T21" fmla="*/ 66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0" h="660">
                    <a:moveTo>
                      <a:pt x="0" y="0"/>
                    </a:moveTo>
                    <a:cubicBezTo>
                      <a:pt x="60" y="2"/>
                      <a:pt x="120" y="1"/>
                      <a:pt x="180" y="6"/>
                    </a:cubicBezTo>
                    <a:cubicBezTo>
                      <a:pt x="197" y="8"/>
                      <a:pt x="205" y="31"/>
                      <a:pt x="222" y="36"/>
                    </a:cubicBezTo>
                    <a:cubicBezTo>
                      <a:pt x="249" y="44"/>
                      <a:pt x="279" y="41"/>
                      <a:pt x="306" y="48"/>
                    </a:cubicBezTo>
                    <a:cubicBezTo>
                      <a:pt x="314" y="50"/>
                      <a:pt x="322" y="52"/>
                      <a:pt x="330" y="54"/>
                    </a:cubicBezTo>
                    <a:cubicBezTo>
                      <a:pt x="358" y="62"/>
                      <a:pt x="379" y="77"/>
                      <a:pt x="408" y="84"/>
                    </a:cubicBezTo>
                    <a:cubicBezTo>
                      <a:pt x="440" y="105"/>
                      <a:pt x="453" y="140"/>
                      <a:pt x="486" y="162"/>
                    </a:cubicBezTo>
                    <a:cubicBezTo>
                      <a:pt x="492" y="193"/>
                      <a:pt x="504" y="222"/>
                      <a:pt x="510" y="252"/>
                    </a:cubicBezTo>
                    <a:cubicBezTo>
                      <a:pt x="530" y="350"/>
                      <a:pt x="513" y="296"/>
                      <a:pt x="528" y="342"/>
                    </a:cubicBezTo>
                    <a:cubicBezTo>
                      <a:pt x="538" y="439"/>
                      <a:pt x="540" y="434"/>
                      <a:pt x="528" y="570"/>
                    </a:cubicBezTo>
                    <a:cubicBezTo>
                      <a:pt x="525" y="602"/>
                      <a:pt x="504" y="627"/>
                      <a:pt x="504" y="660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 sz="1350"/>
              </a:p>
            </p:txBody>
          </p:sp>
          <p:sp>
            <p:nvSpPr>
              <p:cNvPr id="1221639" name="Freeform 7"/>
              <p:cNvSpPr>
                <a:spLocks noChangeAspect="1"/>
              </p:cNvSpPr>
              <p:nvPr/>
            </p:nvSpPr>
            <p:spPr bwMode="auto">
              <a:xfrm rot="-10800000">
                <a:off x="3645" y="3242"/>
                <a:ext cx="75" cy="112"/>
              </a:xfrm>
              <a:custGeom>
                <a:avLst/>
                <a:gdLst>
                  <a:gd name="T0" fmla="*/ 0 w 540"/>
                  <a:gd name="T1" fmla="*/ 0 h 660"/>
                  <a:gd name="T2" fmla="*/ 180 w 540"/>
                  <a:gd name="T3" fmla="*/ 6 h 660"/>
                  <a:gd name="T4" fmla="*/ 222 w 540"/>
                  <a:gd name="T5" fmla="*/ 36 h 660"/>
                  <a:gd name="T6" fmla="*/ 306 w 540"/>
                  <a:gd name="T7" fmla="*/ 48 h 660"/>
                  <a:gd name="T8" fmla="*/ 330 w 540"/>
                  <a:gd name="T9" fmla="*/ 54 h 660"/>
                  <a:gd name="T10" fmla="*/ 408 w 540"/>
                  <a:gd name="T11" fmla="*/ 84 h 660"/>
                  <a:gd name="T12" fmla="*/ 486 w 540"/>
                  <a:gd name="T13" fmla="*/ 162 h 660"/>
                  <a:gd name="T14" fmla="*/ 510 w 540"/>
                  <a:gd name="T15" fmla="*/ 252 h 660"/>
                  <a:gd name="T16" fmla="*/ 528 w 540"/>
                  <a:gd name="T17" fmla="*/ 342 h 660"/>
                  <a:gd name="T18" fmla="*/ 528 w 540"/>
                  <a:gd name="T19" fmla="*/ 570 h 660"/>
                  <a:gd name="T20" fmla="*/ 504 w 540"/>
                  <a:gd name="T21" fmla="*/ 66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0" h="660">
                    <a:moveTo>
                      <a:pt x="0" y="0"/>
                    </a:moveTo>
                    <a:cubicBezTo>
                      <a:pt x="60" y="2"/>
                      <a:pt x="120" y="1"/>
                      <a:pt x="180" y="6"/>
                    </a:cubicBezTo>
                    <a:cubicBezTo>
                      <a:pt x="197" y="8"/>
                      <a:pt x="205" y="31"/>
                      <a:pt x="222" y="36"/>
                    </a:cubicBezTo>
                    <a:cubicBezTo>
                      <a:pt x="249" y="44"/>
                      <a:pt x="279" y="41"/>
                      <a:pt x="306" y="48"/>
                    </a:cubicBezTo>
                    <a:cubicBezTo>
                      <a:pt x="314" y="50"/>
                      <a:pt x="322" y="52"/>
                      <a:pt x="330" y="54"/>
                    </a:cubicBezTo>
                    <a:cubicBezTo>
                      <a:pt x="358" y="62"/>
                      <a:pt x="379" y="77"/>
                      <a:pt x="408" y="84"/>
                    </a:cubicBezTo>
                    <a:cubicBezTo>
                      <a:pt x="440" y="105"/>
                      <a:pt x="453" y="140"/>
                      <a:pt x="486" y="162"/>
                    </a:cubicBezTo>
                    <a:cubicBezTo>
                      <a:pt x="492" y="193"/>
                      <a:pt x="504" y="222"/>
                      <a:pt x="510" y="252"/>
                    </a:cubicBezTo>
                    <a:cubicBezTo>
                      <a:pt x="530" y="350"/>
                      <a:pt x="513" y="296"/>
                      <a:pt x="528" y="342"/>
                    </a:cubicBezTo>
                    <a:cubicBezTo>
                      <a:pt x="538" y="439"/>
                      <a:pt x="540" y="434"/>
                      <a:pt x="528" y="570"/>
                    </a:cubicBezTo>
                    <a:cubicBezTo>
                      <a:pt x="525" y="602"/>
                      <a:pt x="504" y="627"/>
                      <a:pt x="504" y="660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 sz="1350"/>
              </a:p>
            </p:txBody>
          </p:sp>
          <p:sp>
            <p:nvSpPr>
              <p:cNvPr id="1221640" name="Freeform 8"/>
              <p:cNvSpPr>
                <a:spLocks/>
              </p:cNvSpPr>
              <p:nvPr/>
            </p:nvSpPr>
            <p:spPr bwMode="auto">
              <a:xfrm>
                <a:off x="3780" y="3117"/>
                <a:ext cx="134" cy="45"/>
              </a:xfrm>
              <a:custGeom>
                <a:avLst/>
                <a:gdLst>
                  <a:gd name="T0" fmla="*/ 0 w 336"/>
                  <a:gd name="T1" fmla="*/ 16 h 96"/>
                  <a:gd name="T2" fmla="*/ 140 w 336"/>
                  <a:gd name="T3" fmla="*/ 4 h 96"/>
                  <a:gd name="T4" fmla="*/ 268 w 336"/>
                  <a:gd name="T5" fmla="*/ 40 h 96"/>
                  <a:gd name="T6" fmla="*/ 336 w 336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96">
                    <a:moveTo>
                      <a:pt x="0" y="16"/>
                    </a:moveTo>
                    <a:cubicBezTo>
                      <a:pt x="47" y="8"/>
                      <a:pt x="95" y="0"/>
                      <a:pt x="140" y="4"/>
                    </a:cubicBezTo>
                    <a:cubicBezTo>
                      <a:pt x="185" y="8"/>
                      <a:pt x="235" y="25"/>
                      <a:pt x="268" y="40"/>
                    </a:cubicBezTo>
                    <a:cubicBezTo>
                      <a:pt x="301" y="55"/>
                      <a:pt x="324" y="87"/>
                      <a:pt x="336" y="96"/>
                    </a:cubicBezTo>
                  </a:path>
                </a:pathLst>
              </a:custGeom>
              <a:noFill/>
              <a:ln w="12700" cap="flat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 sz="1350"/>
              </a:p>
            </p:txBody>
          </p:sp>
          <p:sp>
            <p:nvSpPr>
              <p:cNvPr id="1221641" name="Freeform 9"/>
              <p:cNvSpPr>
                <a:spLocks/>
              </p:cNvSpPr>
              <p:nvPr/>
            </p:nvSpPr>
            <p:spPr bwMode="auto">
              <a:xfrm>
                <a:off x="3796" y="3132"/>
                <a:ext cx="110" cy="58"/>
              </a:xfrm>
              <a:custGeom>
                <a:avLst/>
                <a:gdLst>
                  <a:gd name="T0" fmla="*/ 0 w 276"/>
                  <a:gd name="T1" fmla="*/ 7 h 123"/>
                  <a:gd name="T2" fmla="*/ 156 w 276"/>
                  <a:gd name="T3" fmla="*/ 19 h 123"/>
                  <a:gd name="T4" fmla="*/ 276 w 276"/>
                  <a:gd name="T5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6" h="123">
                    <a:moveTo>
                      <a:pt x="0" y="7"/>
                    </a:moveTo>
                    <a:cubicBezTo>
                      <a:pt x="55" y="3"/>
                      <a:pt x="110" y="0"/>
                      <a:pt x="156" y="19"/>
                    </a:cubicBezTo>
                    <a:cubicBezTo>
                      <a:pt x="202" y="38"/>
                      <a:pt x="256" y="106"/>
                      <a:pt x="276" y="123"/>
                    </a:cubicBezTo>
                  </a:path>
                </a:pathLst>
              </a:custGeom>
              <a:noFill/>
              <a:ln w="12700" cap="flat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 sz="1350"/>
              </a:p>
            </p:txBody>
          </p:sp>
          <p:sp>
            <p:nvSpPr>
              <p:cNvPr id="1221642" name="Freeform 10"/>
              <p:cNvSpPr>
                <a:spLocks/>
              </p:cNvSpPr>
              <p:nvPr/>
            </p:nvSpPr>
            <p:spPr bwMode="auto">
              <a:xfrm>
                <a:off x="3823" y="3049"/>
                <a:ext cx="36" cy="166"/>
              </a:xfrm>
              <a:custGeom>
                <a:avLst/>
                <a:gdLst>
                  <a:gd name="T0" fmla="*/ 64 w 91"/>
                  <a:gd name="T1" fmla="*/ 352 h 352"/>
                  <a:gd name="T2" fmla="*/ 88 w 91"/>
                  <a:gd name="T3" fmla="*/ 224 h 352"/>
                  <a:gd name="T4" fmla="*/ 48 w 91"/>
                  <a:gd name="T5" fmla="*/ 60 h 352"/>
                  <a:gd name="T6" fmla="*/ 0 w 91"/>
                  <a:gd name="T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352">
                    <a:moveTo>
                      <a:pt x="64" y="352"/>
                    </a:moveTo>
                    <a:cubicBezTo>
                      <a:pt x="77" y="312"/>
                      <a:pt x="91" y="273"/>
                      <a:pt x="88" y="224"/>
                    </a:cubicBezTo>
                    <a:cubicBezTo>
                      <a:pt x="85" y="175"/>
                      <a:pt x="63" y="97"/>
                      <a:pt x="48" y="60"/>
                    </a:cubicBezTo>
                    <a:cubicBezTo>
                      <a:pt x="33" y="23"/>
                      <a:pt x="16" y="11"/>
                      <a:pt x="0" y="0"/>
                    </a:cubicBezTo>
                  </a:path>
                </a:pathLst>
              </a:custGeom>
              <a:noFill/>
              <a:ln w="12700" cap="flat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 sz="1350"/>
              </a:p>
            </p:txBody>
          </p:sp>
          <p:sp>
            <p:nvSpPr>
              <p:cNvPr id="1221643" name="Freeform 11"/>
              <p:cNvSpPr>
                <a:spLocks/>
              </p:cNvSpPr>
              <p:nvPr/>
            </p:nvSpPr>
            <p:spPr bwMode="auto">
              <a:xfrm>
                <a:off x="3850" y="3050"/>
                <a:ext cx="33" cy="191"/>
              </a:xfrm>
              <a:custGeom>
                <a:avLst/>
                <a:gdLst>
                  <a:gd name="T0" fmla="*/ 0 w 84"/>
                  <a:gd name="T1" fmla="*/ 404 h 404"/>
                  <a:gd name="T2" fmla="*/ 52 w 84"/>
                  <a:gd name="T3" fmla="*/ 296 h 404"/>
                  <a:gd name="T4" fmla="*/ 84 w 84"/>
                  <a:gd name="T5" fmla="*/ 168 h 404"/>
                  <a:gd name="T6" fmla="*/ 52 w 84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404">
                    <a:moveTo>
                      <a:pt x="0" y="404"/>
                    </a:moveTo>
                    <a:cubicBezTo>
                      <a:pt x="19" y="369"/>
                      <a:pt x="38" y="335"/>
                      <a:pt x="52" y="296"/>
                    </a:cubicBezTo>
                    <a:cubicBezTo>
                      <a:pt x="66" y="257"/>
                      <a:pt x="84" y="217"/>
                      <a:pt x="84" y="168"/>
                    </a:cubicBezTo>
                    <a:cubicBezTo>
                      <a:pt x="84" y="119"/>
                      <a:pt x="57" y="28"/>
                      <a:pt x="52" y="0"/>
                    </a:cubicBezTo>
                  </a:path>
                </a:pathLst>
              </a:custGeom>
              <a:noFill/>
              <a:ln w="12700" cap="flat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 sz="1350"/>
              </a:p>
            </p:txBody>
          </p:sp>
          <p:sp>
            <p:nvSpPr>
              <p:cNvPr id="1221644" name="Freeform 12"/>
              <p:cNvSpPr>
                <a:spLocks/>
              </p:cNvSpPr>
              <p:nvPr/>
            </p:nvSpPr>
            <p:spPr bwMode="auto">
              <a:xfrm>
                <a:off x="3816" y="3137"/>
                <a:ext cx="80" cy="82"/>
              </a:xfrm>
              <a:custGeom>
                <a:avLst/>
                <a:gdLst>
                  <a:gd name="T0" fmla="*/ 0 w 200"/>
                  <a:gd name="T1" fmla="*/ 0 h 172"/>
                  <a:gd name="T2" fmla="*/ 104 w 200"/>
                  <a:gd name="T3" fmla="*/ 32 h 172"/>
                  <a:gd name="T4" fmla="*/ 200 w 200"/>
                  <a:gd name="T5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" h="172">
                    <a:moveTo>
                      <a:pt x="0" y="0"/>
                    </a:moveTo>
                    <a:cubicBezTo>
                      <a:pt x="35" y="1"/>
                      <a:pt x="71" y="3"/>
                      <a:pt x="104" y="32"/>
                    </a:cubicBezTo>
                    <a:cubicBezTo>
                      <a:pt x="137" y="61"/>
                      <a:pt x="168" y="116"/>
                      <a:pt x="200" y="172"/>
                    </a:cubicBezTo>
                  </a:path>
                </a:pathLst>
              </a:custGeom>
              <a:noFill/>
              <a:ln w="12700" cap="flat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 sz="1350"/>
              </a:p>
            </p:txBody>
          </p:sp>
          <p:sp>
            <p:nvSpPr>
              <p:cNvPr id="1221645" name="Freeform 13"/>
              <p:cNvSpPr>
                <a:spLocks/>
              </p:cNvSpPr>
              <p:nvPr/>
            </p:nvSpPr>
            <p:spPr bwMode="auto">
              <a:xfrm>
                <a:off x="3820" y="3092"/>
                <a:ext cx="30" cy="96"/>
              </a:xfrm>
              <a:custGeom>
                <a:avLst/>
                <a:gdLst>
                  <a:gd name="T0" fmla="*/ 76 w 76"/>
                  <a:gd name="T1" fmla="*/ 204 h 204"/>
                  <a:gd name="T2" fmla="*/ 56 w 76"/>
                  <a:gd name="T3" fmla="*/ 60 h 204"/>
                  <a:gd name="T4" fmla="*/ 0 w 76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204">
                    <a:moveTo>
                      <a:pt x="76" y="204"/>
                    </a:moveTo>
                    <a:cubicBezTo>
                      <a:pt x="72" y="149"/>
                      <a:pt x="69" y="94"/>
                      <a:pt x="56" y="60"/>
                    </a:cubicBezTo>
                    <a:cubicBezTo>
                      <a:pt x="43" y="26"/>
                      <a:pt x="21" y="13"/>
                      <a:pt x="0" y="0"/>
                    </a:cubicBezTo>
                  </a:path>
                </a:pathLst>
              </a:custGeom>
              <a:noFill/>
              <a:ln w="12700" cap="flat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 sz="1350"/>
              </a:p>
            </p:txBody>
          </p:sp>
          <p:sp>
            <p:nvSpPr>
              <p:cNvPr id="1221646" name="Freeform 14"/>
              <p:cNvSpPr>
                <a:spLocks/>
              </p:cNvSpPr>
              <p:nvPr/>
            </p:nvSpPr>
            <p:spPr bwMode="auto">
              <a:xfrm rot="-11246355">
                <a:off x="3587" y="3326"/>
                <a:ext cx="134" cy="45"/>
              </a:xfrm>
              <a:custGeom>
                <a:avLst/>
                <a:gdLst>
                  <a:gd name="T0" fmla="*/ 0 w 336"/>
                  <a:gd name="T1" fmla="*/ 16 h 96"/>
                  <a:gd name="T2" fmla="*/ 140 w 336"/>
                  <a:gd name="T3" fmla="*/ 4 h 96"/>
                  <a:gd name="T4" fmla="*/ 268 w 336"/>
                  <a:gd name="T5" fmla="*/ 40 h 96"/>
                  <a:gd name="T6" fmla="*/ 336 w 336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96">
                    <a:moveTo>
                      <a:pt x="0" y="16"/>
                    </a:moveTo>
                    <a:cubicBezTo>
                      <a:pt x="47" y="8"/>
                      <a:pt x="95" y="0"/>
                      <a:pt x="140" y="4"/>
                    </a:cubicBezTo>
                    <a:cubicBezTo>
                      <a:pt x="185" y="8"/>
                      <a:pt x="235" y="25"/>
                      <a:pt x="268" y="40"/>
                    </a:cubicBezTo>
                    <a:cubicBezTo>
                      <a:pt x="301" y="55"/>
                      <a:pt x="324" y="87"/>
                      <a:pt x="336" y="96"/>
                    </a:cubicBezTo>
                  </a:path>
                </a:pathLst>
              </a:custGeom>
              <a:noFill/>
              <a:ln w="12700" cap="flat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 sz="1350"/>
              </a:p>
            </p:txBody>
          </p:sp>
          <p:sp>
            <p:nvSpPr>
              <p:cNvPr id="1221647" name="Freeform 15"/>
              <p:cNvSpPr>
                <a:spLocks/>
              </p:cNvSpPr>
              <p:nvPr/>
            </p:nvSpPr>
            <p:spPr bwMode="auto">
              <a:xfrm rot="-11128391">
                <a:off x="3609" y="3302"/>
                <a:ext cx="110" cy="58"/>
              </a:xfrm>
              <a:custGeom>
                <a:avLst/>
                <a:gdLst>
                  <a:gd name="T0" fmla="*/ 0 w 276"/>
                  <a:gd name="T1" fmla="*/ 7 h 123"/>
                  <a:gd name="T2" fmla="*/ 156 w 276"/>
                  <a:gd name="T3" fmla="*/ 19 h 123"/>
                  <a:gd name="T4" fmla="*/ 276 w 276"/>
                  <a:gd name="T5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6" h="123">
                    <a:moveTo>
                      <a:pt x="0" y="7"/>
                    </a:moveTo>
                    <a:cubicBezTo>
                      <a:pt x="55" y="3"/>
                      <a:pt x="110" y="0"/>
                      <a:pt x="156" y="19"/>
                    </a:cubicBezTo>
                    <a:cubicBezTo>
                      <a:pt x="202" y="38"/>
                      <a:pt x="256" y="106"/>
                      <a:pt x="276" y="123"/>
                    </a:cubicBezTo>
                  </a:path>
                </a:pathLst>
              </a:custGeom>
              <a:noFill/>
              <a:ln w="12700" cap="flat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 sz="1350"/>
              </a:p>
            </p:txBody>
          </p:sp>
          <p:sp>
            <p:nvSpPr>
              <p:cNvPr id="1221648" name="Freeform 16"/>
              <p:cNvSpPr>
                <a:spLocks/>
              </p:cNvSpPr>
              <p:nvPr/>
            </p:nvSpPr>
            <p:spPr bwMode="auto">
              <a:xfrm rot="-9390969">
                <a:off x="3617" y="3209"/>
                <a:ext cx="36" cy="166"/>
              </a:xfrm>
              <a:custGeom>
                <a:avLst/>
                <a:gdLst>
                  <a:gd name="T0" fmla="*/ 64 w 91"/>
                  <a:gd name="T1" fmla="*/ 352 h 352"/>
                  <a:gd name="T2" fmla="*/ 88 w 91"/>
                  <a:gd name="T3" fmla="*/ 224 h 352"/>
                  <a:gd name="T4" fmla="*/ 48 w 91"/>
                  <a:gd name="T5" fmla="*/ 60 h 352"/>
                  <a:gd name="T6" fmla="*/ 0 w 91"/>
                  <a:gd name="T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352">
                    <a:moveTo>
                      <a:pt x="64" y="352"/>
                    </a:moveTo>
                    <a:cubicBezTo>
                      <a:pt x="77" y="312"/>
                      <a:pt x="91" y="273"/>
                      <a:pt x="88" y="224"/>
                    </a:cubicBezTo>
                    <a:cubicBezTo>
                      <a:pt x="85" y="175"/>
                      <a:pt x="63" y="97"/>
                      <a:pt x="48" y="60"/>
                    </a:cubicBezTo>
                    <a:cubicBezTo>
                      <a:pt x="33" y="23"/>
                      <a:pt x="16" y="11"/>
                      <a:pt x="0" y="0"/>
                    </a:cubicBezTo>
                  </a:path>
                </a:pathLst>
              </a:custGeom>
              <a:noFill/>
              <a:ln w="12700" cap="flat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 sz="1350"/>
              </a:p>
            </p:txBody>
          </p:sp>
          <p:sp>
            <p:nvSpPr>
              <p:cNvPr id="1221649" name="Freeform 17"/>
              <p:cNvSpPr>
                <a:spLocks/>
              </p:cNvSpPr>
              <p:nvPr/>
            </p:nvSpPr>
            <p:spPr bwMode="auto">
              <a:xfrm rot="-11500147">
                <a:off x="3634" y="3242"/>
                <a:ext cx="37" cy="189"/>
              </a:xfrm>
              <a:custGeom>
                <a:avLst/>
                <a:gdLst>
                  <a:gd name="T0" fmla="*/ 0 w 84"/>
                  <a:gd name="T1" fmla="*/ 404 h 404"/>
                  <a:gd name="T2" fmla="*/ 52 w 84"/>
                  <a:gd name="T3" fmla="*/ 296 h 404"/>
                  <a:gd name="T4" fmla="*/ 84 w 84"/>
                  <a:gd name="T5" fmla="*/ 168 h 404"/>
                  <a:gd name="T6" fmla="*/ 52 w 84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404">
                    <a:moveTo>
                      <a:pt x="0" y="404"/>
                    </a:moveTo>
                    <a:cubicBezTo>
                      <a:pt x="19" y="369"/>
                      <a:pt x="38" y="335"/>
                      <a:pt x="52" y="296"/>
                    </a:cubicBezTo>
                    <a:cubicBezTo>
                      <a:pt x="66" y="257"/>
                      <a:pt x="84" y="217"/>
                      <a:pt x="84" y="168"/>
                    </a:cubicBezTo>
                    <a:cubicBezTo>
                      <a:pt x="84" y="119"/>
                      <a:pt x="57" y="28"/>
                      <a:pt x="52" y="0"/>
                    </a:cubicBezTo>
                  </a:path>
                </a:pathLst>
              </a:custGeom>
              <a:noFill/>
              <a:ln w="12700" cap="flat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 sz="1350"/>
              </a:p>
            </p:txBody>
          </p:sp>
          <p:sp>
            <p:nvSpPr>
              <p:cNvPr id="1221650" name="Freeform 18"/>
              <p:cNvSpPr>
                <a:spLocks/>
              </p:cNvSpPr>
              <p:nvPr/>
            </p:nvSpPr>
            <p:spPr bwMode="auto">
              <a:xfrm rot="-12902293">
                <a:off x="3598" y="3333"/>
                <a:ext cx="140" cy="81"/>
              </a:xfrm>
              <a:custGeom>
                <a:avLst/>
                <a:gdLst>
                  <a:gd name="T0" fmla="*/ 0 w 200"/>
                  <a:gd name="T1" fmla="*/ 0 h 172"/>
                  <a:gd name="T2" fmla="*/ 104 w 200"/>
                  <a:gd name="T3" fmla="*/ 32 h 172"/>
                  <a:gd name="T4" fmla="*/ 200 w 200"/>
                  <a:gd name="T5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" h="172">
                    <a:moveTo>
                      <a:pt x="0" y="0"/>
                    </a:moveTo>
                    <a:cubicBezTo>
                      <a:pt x="35" y="1"/>
                      <a:pt x="71" y="3"/>
                      <a:pt x="104" y="32"/>
                    </a:cubicBezTo>
                    <a:cubicBezTo>
                      <a:pt x="137" y="61"/>
                      <a:pt x="168" y="116"/>
                      <a:pt x="200" y="172"/>
                    </a:cubicBezTo>
                  </a:path>
                </a:pathLst>
              </a:custGeom>
              <a:noFill/>
              <a:ln w="12700" cap="flat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 sz="1350"/>
              </a:p>
            </p:txBody>
          </p:sp>
          <p:sp>
            <p:nvSpPr>
              <p:cNvPr id="1221651" name="Freeform 19"/>
              <p:cNvSpPr>
                <a:spLocks/>
              </p:cNvSpPr>
              <p:nvPr/>
            </p:nvSpPr>
            <p:spPr bwMode="auto">
              <a:xfrm rot="-10800000">
                <a:off x="3646" y="3283"/>
                <a:ext cx="30" cy="96"/>
              </a:xfrm>
              <a:custGeom>
                <a:avLst/>
                <a:gdLst>
                  <a:gd name="T0" fmla="*/ 76 w 76"/>
                  <a:gd name="T1" fmla="*/ 204 h 204"/>
                  <a:gd name="T2" fmla="*/ 56 w 76"/>
                  <a:gd name="T3" fmla="*/ 60 h 204"/>
                  <a:gd name="T4" fmla="*/ 0 w 76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204">
                    <a:moveTo>
                      <a:pt x="76" y="204"/>
                    </a:moveTo>
                    <a:cubicBezTo>
                      <a:pt x="72" y="149"/>
                      <a:pt x="69" y="94"/>
                      <a:pt x="56" y="60"/>
                    </a:cubicBezTo>
                    <a:cubicBezTo>
                      <a:pt x="43" y="26"/>
                      <a:pt x="21" y="13"/>
                      <a:pt x="0" y="0"/>
                    </a:cubicBezTo>
                  </a:path>
                </a:pathLst>
              </a:custGeom>
              <a:noFill/>
              <a:ln w="12700" cap="flat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 sz="1350"/>
              </a:p>
            </p:txBody>
          </p:sp>
        </p:grpSp>
      </p:grpSp>
      <p:sp>
        <p:nvSpPr>
          <p:cNvPr id="1221652" name="Line 20"/>
          <p:cNvSpPr>
            <a:spLocks noChangeShapeType="1"/>
          </p:cNvSpPr>
          <p:nvPr/>
        </p:nvSpPr>
        <p:spPr bwMode="auto">
          <a:xfrm>
            <a:off x="2543175" y="4745268"/>
            <a:ext cx="220266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 sz="1350"/>
          </a:p>
        </p:txBody>
      </p:sp>
      <p:grpSp>
        <p:nvGrpSpPr>
          <p:cNvPr id="1221653" name="Group 21"/>
          <p:cNvGrpSpPr>
            <a:grpSpLocks/>
          </p:cNvGrpSpPr>
          <p:nvPr/>
        </p:nvGrpSpPr>
        <p:grpSpPr bwMode="auto">
          <a:xfrm>
            <a:off x="4126081" y="5060555"/>
            <a:ext cx="998935" cy="1026319"/>
            <a:chOff x="4537" y="2802"/>
            <a:chExt cx="839" cy="862"/>
          </a:xfrm>
        </p:grpSpPr>
        <p:sp>
          <p:nvSpPr>
            <p:cNvPr id="1221654" name="Rectangle 22" descr="Stationery"/>
            <p:cNvSpPr>
              <a:spLocks noChangeArrowheads="1"/>
            </p:cNvSpPr>
            <p:nvPr/>
          </p:nvSpPr>
          <p:spPr bwMode="auto">
            <a:xfrm>
              <a:off x="4537" y="2802"/>
              <a:ext cx="839" cy="86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21655" name="Oval 23"/>
            <p:cNvSpPr>
              <a:spLocks noChangeAspect="1" noChangeArrowheads="1"/>
            </p:cNvSpPr>
            <p:nvPr/>
          </p:nvSpPr>
          <p:spPr bwMode="auto">
            <a:xfrm>
              <a:off x="4733" y="2988"/>
              <a:ext cx="446" cy="47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221656" name="Freeform 24"/>
            <p:cNvSpPr>
              <a:spLocks noChangeAspect="1"/>
            </p:cNvSpPr>
            <p:nvPr/>
          </p:nvSpPr>
          <p:spPr bwMode="auto">
            <a:xfrm>
              <a:off x="5052" y="3014"/>
              <a:ext cx="132" cy="176"/>
            </a:xfrm>
            <a:custGeom>
              <a:avLst/>
              <a:gdLst>
                <a:gd name="T0" fmla="*/ 0 w 540"/>
                <a:gd name="T1" fmla="*/ 0 h 660"/>
                <a:gd name="T2" fmla="*/ 180 w 540"/>
                <a:gd name="T3" fmla="*/ 6 h 660"/>
                <a:gd name="T4" fmla="*/ 222 w 540"/>
                <a:gd name="T5" fmla="*/ 36 h 660"/>
                <a:gd name="T6" fmla="*/ 306 w 540"/>
                <a:gd name="T7" fmla="*/ 48 h 660"/>
                <a:gd name="T8" fmla="*/ 330 w 540"/>
                <a:gd name="T9" fmla="*/ 54 h 660"/>
                <a:gd name="T10" fmla="*/ 408 w 540"/>
                <a:gd name="T11" fmla="*/ 84 h 660"/>
                <a:gd name="T12" fmla="*/ 486 w 540"/>
                <a:gd name="T13" fmla="*/ 162 h 660"/>
                <a:gd name="T14" fmla="*/ 510 w 540"/>
                <a:gd name="T15" fmla="*/ 252 h 660"/>
                <a:gd name="T16" fmla="*/ 528 w 540"/>
                <a:gd name="T17" fmla="*/ 342 h 660"/>
                <a:gd name="T18" fmla="*/ 528 w 540"/>
                <a:gd name="T19" fmla="*/ 570 h 660"/>
                <a:gd name="T20" fmla="*/ 504 w 540"/>
                <a:gd name="T21" fmla="*/ 66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0" h="660">
                  <a:moveTo>
                    <a:pt x="0" y="0"/>
                  </a:moveTo>
                  <a:cubicBezTo>
                    <a:pt x="60" y="2"/>
                    <a:pt x="120" y="1"/>
                    <a:pt x="180" y="6"/>
                  </a:cubicBezTo>
                  <a:cubicBezTo>
                    <a:pt x="197" y="8"/>
                    <a:pt x="205" y="31"/>
                    <a:pt x="222" y="36"/>
                  </a:cubicBezTo>
                  <a:cubicBezTo>
                    <a:pt x="249" y="44"/>
                    <a:pt x="279" y="41"/>
                    <a:pt x="306" y="48"/>
                  </a:cubicBezTo>
                  <a:cubicBezTo>
                    <a:pt x="314" y="50"/>
                    <a:pt x="322" y="52"/>
                    <a:pt x="330" y="54"/>
                  </a:cubicBezTo>
                  <a:cubicBezTo>
                    <a:pt x="358" y="62"/>
                    <a:pt x="379" y="77"/>
                    <a:pt x="408" y="84"/>
                  </a:cubicBezTo>
                  <a:cubicBezTo>
                    <a:pt x="440" y="105"/>
                    <a:pt x="453" y="140"/>
                    <a:pt x="486" y="162"/>
                  </a:cubicBezTo>
                  <a:cubicBezTo>
                    <a:pt x="492" y="193"/>
                    <a:pt x="504" y="222"/>
                    <a:pt x="510" y="252"/>
                  </a:cubicBezTo>
                  <a:cubicBezTo>
                    <a:pt x="530" y="350"/>
                    <a:pt x="513" y="296"/>
                    <a:pt x="528" y="342"/>
                  </a:cubicBezTo>
                  <a:cubicBezTo>
                    <a:pt x="538" y="439"/>
                    <a:pt x="540" y="434"/>
                    <a:pt x="528" y="570"/>
                  </a:cubicBezTo>
                  <a:cubicBezTo>
                    <a:pt x="525" y="602"/>
                    <a:pt x="504" y="627"/>
                    <a:pt x="504" y="660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221657" name="Freeform 25"/>
            <p:cNvSpPr>
              <a:spLocks noChangeAspect="1"/>
            </p:cNvSpPr>
            <p:nvPr/>
          </p:nvSpPr>
          <p:spPr bwMode="auto">
            <a:xfrm rot="-10800000">
              <a:off x="4717" y="3232"/>
              <a:ext cx="171" cy="227"/>
            </a:xfrm>
            <a:custGeom>
              <a:avLst/>
              <a:gdLst>
                <a:gd name="T0" fmla="*/ 0 w 540"/>
                <a:gd name="T1" fmla="*/ 0 h 660"/>
                <a:gd name="T2" fmla="*/ 180 w 540"/>
                <a:gd name="T3" fmla="*/ 6 h 660"/>
                <a:gd name="T4" fmla="*/ 222 w 540"/>
                <a:gd name="T5" fmla="*/ 36 h 660"/>
                <a:gd name="T6" fmla="*/ 306 w 540"/>
                <a:gd name="T7" fmla="*/ 48 h 660"/>
                <a:gd name="T8" fmla="*/ 330 w 540"/>
                <a:gd name="T9" fmla="*/ 54 h 660"/>
                <a:gd name="T10" fmla="*/ 408 w 540"/>
                <a:gd name="T11" fmla="*/ 84 h 660"/>
                <a:gd name="T12" fmla="*/ 486 w 540"/>
                <a:gd name="T13" fmla="*/ 162 h 660"/>
                <a:gd name="T14" fmla="*/ 510 w 540"/>
                <a:gd name="T15" fmla="*/ 252 h 660"/>
                <a:gd name="T16" fmla="*/ 528 w 540"/>
                <a:gd name="T17" fmla="*/ 342 h 660"/>
                <a:gd name="T18" fmla="*/ 528 w 540"/>
                <a:gd name="T19" fmla="*/ 570 h 660"/>
                <a:gd name="T20" fmla="*/ 504 w 540"/>
                <a:gd name="T21" fmla="*/ 66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0" h="660">
                  <a:moveTo>
                    <a:pt x="0" y="0"/>
                  </a:moveTo>
                  <a:cubicBezTo>
                    <a:pt x="60" y="2"/>
                    <a:pt x="120" y="1"/>
                    <a:pt x="180" y="6"/>
                  </a:cubicBezTo>
                  <a:cubicBezTo>
                    <a:pt x="197" y="8"/>
                    <a:pt x="205" y="31"/>
                    <a:pt x="222" y="36"/>
                  </a:cubicBezTo>
                  <a:cubicBezTo>
                    <a:pt x="249" y="44"/>
                    <a:pt x="279" y="41"/>
                    <a:pt x="306" y="48"/>
                  </a:cubicBezTo>
                  <a:cubicBezTo>
                    <a:pt x="314" y="50"/>
                    <a:pt x="322" y="52"/>
                    <a:pt x="330" y="54"/>
                  </a:cubicBezTo>
                  <a:cubicBezTo>
                    <a:pt x="358" y="62"/>
                    <a:pt x="379" y="77"/>
                    <a:pt x="408" y="84"/>
                  </a:cubicBezTo>
                  <a:cubicBezTo>
                    <a:pt x="440" y="105"/>
                    <a:pt x="453" y="140"/>
                    <a:pt x="486" y="162"/>
                  </a:cubicBezTo>
                  <a:cubicBezTo>
                    <a:pt x="492" y="193"/>
                    <a:pt x="504" y="222"/>
                    <a:pt x="510" y="252"/>
                  </a:cubicBezTo>
                  <a:cubicBezTo>
                    <a:pt x="530" y="350"/>
                    <a:pt x="513" y="296"/>
                    <a:pt x="528" y="342"/>
                  </a:cubicBezTo>
                  <a:cubicBezTo>
                    <a:pt x="538" y="439"/>
                    <a:pt x="540" y="434"/>
                    <a:pt x="528" y="570"/>
                  </a:cubicBezTo>
                  <a:cubicBezTo>
                    <a:pt x="525" y="602"/>
                    <a:pt x="504" y="627"/>
                    <a:pt x="504" y="660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221658" name="Freeform 26"/>
            <p:cNvSpPr>
              <a:spLocks/>
            </p:cNvSpPr>
            <p:nvPr/>
          </p:nvSpPr>
          <p:spPr bwMode="auto">
            <a:xfrm>
              <a:off x="5021" y="2982"/>
              <a:ext cx="305" cy="92"/>
            </a:xfrm>
            <a:custGeom>
              <a:avLst/>
              <a:gdLst>
                <a:gd name="T0" fmla="*/ 0 w 336"/>
                <a:gd name="T1" fmla="*/ 16 h 96"/>
                <a:gd name="T2" fmla="*/ 140 w 336"/>
                <a:gd name="T3" fmla="*/ 4 h 96"/>
                <a:gd name="T4" fmla="*/ 268 w 336"/>
                <a:gd name="T5" fmla="*/ 40 h 96"/>
                <a:gd name="T6" fmla="*/ 336 w 336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96">
                  <a:moveTo>
                    <a:pt x="0" y="16"/>
                  </a:moveTo>
                  <a:cubicBezTo>
                    <a:pt x="47" y="8"/>
                    <a:pt x="95" y="0"/>
                    <a:pt x="140" y="4"/>
                  </a:cubicBezTo>
                  <a:cubicBezTo>
                    <a:pt x="185" y="8"/>
                    <a:pt x="235" y="25"/>
                    <a:pt x="268" y="40"/>
                  </a:cubicBezTo>
                  <a:cubicBezTo>
                    <a:pt x="301" y="55"/>
                    <a:pt x="324" y="87"/>
                    <a:pt x="336" y="96"/>
                  </a:cubicBezTo>
                </a:path>
              </a:pathLst>
            </a:custGeom>
            <a:noFill/>
            <a:ln w="1270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221659" name="Freeform 27"/>
            <p:cNvSpPr>
              <a:spLocks/>
            </p:cNvSpPr>
            <p:nvPr/>
          </p:nvSpPr>
          <p:spPr bwMode="auto">
            <a:xfrm>
              <a:off x="5058" y="3015"/>
              <a:ext cx="250" cy="116"/>
            </a:xfrm>
            <a:custGeom>
              <a:avLst/>
              <a:gdLst>
                <a:gd name="T0" fmla="*/ 0 w 276"/>
                <a:gd name="T1" fmla="*/ 7 h 123"/>
                <a:gd name="T2" fmla="*/ 156 w 276"/>
                <a:gd name="T3" fmla="*/ 19 h 123"/>
                <a:gd name="T4" fmla="*/ 276 w 276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6" h="123">
                  <a:moveTo>
                    <a:pt x="0" y="7"/>
                  </a:moveTo>
                  <a:cubicBezTo>
                    <a:pt x="55" y="3"/>
                    <a:pt x="110" y="0"/>
                    <a:pt x="156" y="19"/>
                  </a:cubicBezTo>
                  <a:cubicBezTo>
                    <a:pt x="202" y="38"/>
                    <a:pt x="256" y="106"/>
                    <a:pt x="276" y="123"/>
                  </a:cubicBezTo>
                </a:path>
              </a:pathLst>
            </a:custGeom>
            <a:noFill/>
            <a:ln w="1270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221660" name="Freeform 28"/>
            <p:cNvSpPr>
              <a:spLocks/>
            </p:cNvSpPr>
            <p:nvPr/>
          </p:nvSpPr>
          <p:spPr bwMode="auto">
            <a:xfrm>
              <a:off x="5120" y="2847"/>
              <a:ext cx="82" cy="335"/>
            </a:xfrm>
            <a:custGeom>
              <a:avLst/>
              <a:gdLst>
                <a:gd name="T0" fmla="*/ 64 w 91"/>
                <a:gd name="T1" fmla="*/ 352 h 352"/>
                <a:gd name="T2" fmla="*/ 88 w 91"/>
                <a:gd name="T3" fmla="*/ 224 h 352"/>
                <a:gd name="T4" fmla="*/ 48 w 91"/>
                <a:gd name="T5" fmla="*/ 60 h 352"/>
                <a:gd name="T6" fmla="*/ 0 w 91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52">
                  <a:moveTo>
                    <a:pt x="64" y="352"/>
                  </a:moveTo>
                  <a:cubicBezTo>
                    <a:pt x="77" y="312"/>
                    <a:pt x="91" y="273"/>
                    <a:pt x="88" y="224"/>
                  </a:cubicBezTo>
                  <a:cubicBezTo>
                    <a:pt x="85" y="175"/>
                    <a:pt x="63" y="97"/>
                    <a:pt x="48" y="60"/>
                  </a:cubicBezTo>
                  <a:cubicBezTo>
                    <a:pt x="33" y="23"/>
                    <a:pt x="16" y="11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221661" name="Freeform 29"/>
            <p:cNvSpPr>
              <a:spLocks/>
            </p:cNvSpPr>
            <p:nvPr/>
          </p:nvSpPr>
          <p:spPr bwMode="auto">
            <a:xfrm>
              <a:off x="5181" y="2849"/>
              <a:ext cx="77" cy="384"/>
            </a:xfrm>
            <a:custGeom>
              <a:avLst/>
              <a:gdLst>
                <a:gd name="T0" fmla="*/ 0 w 84"/>
                <a:gd name="T1" fmla="*/ 404 h 404"/>
                <a:gd name="T2" fmla="*/ 52 w 84"/>
                <a:gd name="T3" fmla="*/ 296 h 404"/>
                <a:gd name="T4" fmla="*/ 84 w 84"/>
                <a:gd name="T5" fmla="*/ 168 h 404"/>
                <a:gd name="T6" fmla="*/ 52 w 84"/>
                <a:gd name="T7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04">
                  <a:moveTo>
                    <a:pt x="0" y="404"/>
                  </a:moveTo>
                  <a:cubicBezTo>
                    <a:pt x="19" y="369"/>
                    <a:pt x="38" y="335"/>
                    <a:pt x="52" y="296"/>
                  </a:cubicBezTo>
                  <a:cubicBezTo>
                    <a:pt x="66" y="257"/>
                    <a:pt x="84" y="217"/>
                    <a:pt x="84" y="168"/>
                  </a:cubicBezTo>
                  <a:cubicBezTo>
                    <a:pt x="84" y="119"/>
                    <a:pt x="57" y="28"/>
                    <a:pt x="52" y="0"/>
                  </a:cubicBezTo>
                </a:path>
              </a:pathLst>
            </a:custGeom>
            <a:noFill/>
            <a:ln w="1270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221662" name="Freeform 30"/>
            <p:cNvSpPr>
              <a:spLocks/>
            </p:cNvSpPr>
            <p:nvPr/>
          </p:nvSpPr>
          <p:spPr bwMode="auto">
            <a:xfrm>
              <a:off x="5105" y="3025"/>
              <a:ext cx="180" cy="163"/>
            </a:xfrm>
            <a:custGeom>
              <a:avLst/>
              <a:gdLst>
                <a:gd name="T0" fmla="*/ 0 w 200"/>
                <a:gd name="T1" fmla="*/ 0 h 172"/>
                <a:gd name="T2" fmla="*/ 104 w 200"/>
                <a:gd name="T3" fmla="*/ 32 h 172"/>
                <a:gd name="T4" fmla="*/ 200 w 200"/>
                <a:gd name="T5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" h="172">
                  <a:moveTo>
                    <a:pt x="0" y="0"/>
                  </a:moveTo>
                  <a:cubicBezTo>
                    <a:pt x="35" y="1"/>
                    <a:pt x="71" y="3"/>
                    <a:pt x="104" y="32"/>
                  </a:cubicBezTo>
                  <a:cubicBezTo>
                    <a:pt x="137" y="61"/>
                    <a:pt x="168" y="116"/>
                    <a:pt x="200" y="172"/>
                  </a:cubicBezTo>
                </a:path>
              </a:pathLst>
            </a:custGeom>
            <a:noFill/>
            <a:ln w="1270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221663" name="Freeform 31"/>
            <p:cNvSpPr>
              <a:spLocks/>
            </p:cNvSpPr>
            <p:nvPr/>
          </p:nvSpPr>
          <p:spPr bwMode="auto">
            <a:xfrm>
              <a:off x="5113" y="2933"/>
              <a:ext cx="69" cy="196"/>
            </a:xfrm>
            <a:custGeom>
              <a:avLst/>
              <a:gdLst>
                <a:gd name="T0" fmla="*/ 76 w 76"/>
                <a:gd name="T1" fmla="*/ 204 h 204"/>
                <a:gd name="T2" fmla="*/ 56 w 76"/>
                <a:gd name="T3" fmla="*/ 60 h 204"/>
                <a:gd name="T4" fmla="*/ 0 w 76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204">
                  <a:moveTo>
                    <a:pt x="76" y="204"/>
                  </a:moveTo>
                  <a:cubicBezTo>
                    <a:pt x="72" y="149"/>
                    <a:pt x="69" y="94"/>
                    <a:pt x="56" y="60"/>
                  </a:cubicBezTo>
                  <a:cubicBezTo>
                    <a:pt x="43" y="26"/>
                    <a:pt x="21" y="13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221664" name="Freeform 32"/>
            <p:cNvSpPr>
              <a:spLocks/>
            </p:cNvSpPr>
            <p:nvPr/>
          </p:nvSpPr>
          <p:spPr bwMode="auto">
            <a:xfrm rot="-11246355">
              <a:off x="4585" y="3402"/>
              <a:ext cx="305" cy="97"/>
            </a:xfrm>
            <a:custGeom>
              <a:avLst/>
              <a:gdLst>
                <a:gd name="T0" fmla="*/ 0 w 336"/>
                <a:gd name="T1" fmla="*/ 16 h 96"/>
                <a:gd name="T2" fmla="*/ 140 w 336"/>
                <a:gd name="T3" fmla="*/ 4 h 96"/>
                <a:gd name="T4" fmla="*/ 268 w 336"/>
                <a:gd name="T5" fmla="*/ 40 h 96"/>
                <a:gd name="T6" fmla="*/ 336 w 336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96">
                  <a:moveTo>
                    <a:pt x="0" y="16"/>
                  </a:moveTo>
                  <a:cubicBezTo>
                    <a:pt x="47" y="8"/>
                    <a:pt x="95" y="0"/>
                    <a:pt x="140" y="4"/>
                  </a:cubicBezTo>
                  <a:cubicBezTo>
                    <a:pt x="185" y="8"/>
                    <a:pt x="235" y="25"/>
                    <a:pt x="268" y="40"/>
                  </a:cubicBezTo>
                  <a:cubicBezTo>
                    <a:pt x="301" y="55"/>
                    <a:pt x="324" y="87"/>
                    <a:pt x="336" y="96"/>
                  </a:cubicBezTo>
                </a:path>
              </a:pathLst>
            </a:custGeom>
            <a:noFill/>
            <a:ln w="1270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221665" name="Freeform 33"/>
            <p:cNvSpPr>
              <a:spLocks/>
            </p:cNvSpPr>
            <p:nvPr/>
          </p:nvSpPr>
          <p:spPr bwMode="auto">
            <a:xfrm rot="-11128391">
              <a:off x="4636" y="3355"/>
              <a:ext cx="250" cy="120"/>
            </a:xfrm>
            <a:custGeom>
              <a:avLst/>
              <a:gdLst>
                <a:gd name="T0" fmla="*/ 0 w 276"/>
                <a:gd name="T1" fmla="*/ 7 h 123"/>
                <a:gd name="T2" fmla="*/ 156 w 276"/>
                <a:gd name="T3" fmla="*/ 19 h 123"/>
                <a:gd name="T4" fmla="*/ 276 w 276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6" h="123">
                  <a:moveTo>
                    <a:pt x="0" y="7"/>
                  </a:moveTo>
                  <a:cubicBezTo>
                    <a:pt x="55" y="3"/>
                    <a:pt x="110" y="0"/>
                    <a:pt x="156" y="19"/>
                  </a:cubicBezTo>
                  <a:cubicBezTo>
                    <a:pt x="202" y="38"/>
                    <a:pt x="256" y="106"/>
                    <a:pt x="276" y="123"/>
                  </a:cubicBezTo>
                </a:path>
              </a:pathLst>
            </a:custGeom>
            <a:noFill/>
            <a:ln w="1270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221666" name="Freeform 34"/>
            <p:cNvSpPr>
              <a:spLocks/>
            </p:cNvSpPr>
            <p:nvPr/>
          </p:nvSpPr>
          <p:spPr bwMode="auto">
            <a:xfrm rot="-9390969">
              <a:off x="4656" y="3168"/>
              <a:ext cx="82" cy="329"/>
            </a:xfrm>
            <a:custGeom>
              <a:avLst/>
              <a:gdLst>
                <a:gd name="T0" fmla="*/ 64 w 91"/>
                <a:gd name="T1" fmla="*/ 352 h 352"/>
                <a:gd name="T2" fmla="*/ 88 w 91"/>
                <a:gd name="T3" fmla="*/ 224 h 352"/>
                <a:gd name="T4" fmla="*/ 48 w 91"/>
                <a:gd name="T5" fmla="*/ 60 h 352"/>
                <a:gd name="T6" fmla="*/ 0 w 91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52">
                  <a:moveTo>
                    <a:pt x="64" y="352"/>
                  </a:moveTo>
                  <a:cubicBezTo>
                    <a:pt x="77" y="312"/>
                    <a:pt x="91" y="273"/>
                    <a:pt x="88" y="224"/>
                  </a:cubicBezTo>
                  <a:cubicBezTo>
                    <a:pt x="85" y="175"/>
                    <a:pt x="63" y="97"/>
                    <a:pt x="48" y="60"/>
                  </a:cubicBezTo>
                  <a:cubicBezTo>
                    <a:pt x="33" y="23"/>
                    <a:pt x="16" y="11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221667" name="Freeform 35"/>
            <p:cNvSpPr>
              <a:spLocks/>
            </p:cNvSpPr>
            <p:nvPr/>
          </p:nvSpPr>
          <p:spPr bwMode="auto">
            <a:xfrm rot="-11500147">
              <a:off x="4692" y="3233"/>
              <a:ext cx="85" cy="384"/>
            </a:xfrm>
            <a:custGeom>
              <a:avLst/>
              <a:gdLst>
                <a:gd name="T0" fmla="*/ 0 w 84"/>
                <a:gd name="T1" fmla="*/ 404 h 404"/>
                <a:gd name="T2" fmla="*/ 52 w 84"/>
                <a:gd name="T3" fmla="*/ 296 h 404"/>
                <a:gd name="T4" fmla="*/ 84 w 84"/>
                <a:gd name="T5" fmla="*/ 168 h 404"/>
                <a:gd name="T6" fmla="*/ 52 w 84"/>
                <a:gd name="T7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04">
                  <a:moveTo>
                    <a:pt x="0" y="404"/>
                  </a:moveTo>
                  <a:cubicBezTo>
                    <a:pt x="19" y="369"/>
                    <a:pt x="38" y="335"/>
                    <a:pt x="52" y="296"/>
                  </a:cubicBezTo>
                  <a:cubicBezTo>
                    <a:pt x="66" y="257"/>
                    <a:pt x="84" y="217"/>
                    <a:pt x="84" y="168"/>
                  </a:cubicBezTo>
                  <a:cubicBezTo>
                    <a:pt x="84" y="119"/>
                    <a:pt x="57" y="28"/>
                    <a:pt x="52" y="0"/>
                  </a:cubicBezTo>
                </a:path>
              </a:pathLst>
            </a:custGeom>
            <a:noFill/>
            <a:ln w="1270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221668" name="Freeform 36"/>
            <p:cNvSpPr>
              <a:spLocks/>
            </p:cNvSpPr>
            <p:nvPr/>
          </p:nvSpPr>
          <p:spPr bwMode="auto">
            <a:xfrm rot="-12902293">
              <a:off x="4616" y="3413"/>
              <a:ext cx="319" cy="190"/>
            </a:xfrm>
            <a:custGeom>
              <a:avLst/>
              <a:gdLst>
                <a:gd name="T0" fmla="*/ 0 w 200"/>
                <a:gd name="T1" fmla="*/ 0 h 172"/>
                <a:gd name="T2" fmla="*/ 104 w 200"/>
                <a:gd name="T3" fmla="*/ 32 h 172"/>
                <a:gd name="T4" fmla="*/ 200 w 200"/>
                <a:gd name="T5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" h="172">
                  <a:moveTo>
                    <a:pt x="0" y="0"/>
                  </a:moveTo>
                  <a:cubicBezTo>
                    <a:pt x="35" y="1"/>
                    <a:pt x="71" y="3"/>
                    <a:pt x="104" y="32"/>
                  </a:cubicBezTo>
                  <a:cubicBezTo>
                    <a:pt x="137" y="61"/>
                    <a:pt x="168" y="116"/>
                    <a:pt x="200" y="172"/>
                  </a:cubicBezTo>
                </a:path>
              </a:pathLst>
            </a:custGeom>
            <a:noFill/>
            <a:ln w="1270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221669" name="Freeform 37"/>
            <p:cNvSpPr>
              <a:spLocks/>
            </p:cNvSpPr>
            <p:nvPr/>
          </p:nvSpPr>
          <p:spPr bwMode="auto">
            <a:xfrm rot="-10800000">
              <a:off x="4720" y="3316"/>
              <a:ext cx="69" cy="196"/>
            </a:xfrm>
            <a:custGeom>
              <a:avLst/>
              <a:gdLst>
                <a:gd name="T0" fmla="*/ 76 w 76"/>
                <a:gd name="T1" fmla="*/ 204 h 204"/>
                <a:gd name="T2" fmla="*/ 56 w 76"/>
                <a:gd name="T3" fmla="*/ 60 h 204"/>
                <a:gd name="T4" fmla="*/ 0 w 76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204">
                  <a:moveTo>
                    <a:pt x="76" y="204"/>
                  </a:moveTo>
                  <a:cubicBezTo>
                    <a:pt x="72" y="149"/>
                    <a:pt x="69" y="94"/>
                    <a:pt x="56" y="60"/>
                  </a:cubicBezTo>
                  <a:cubicBezTo>
                    <a:pt x="43" y="26"/>
                    <a:pt x="21" y="13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221670" name="Freeform 38"/>
            <p:cNvSpPr>
              <a:spLocks/>
            </p:cNvSpPr>
            <p:nvPr/>
          </p:nvSpPr>
          <p:spPr bwMode="auto">
            <a:xfrm>
              <a:off x="4623" y="2927"/>
              <a:ext cx="667" cy="656"/>
            </a:xfrm>
            <a:custGeom>
              <a:avLst/>
              <a:gdLst>
                <a:gd name="T0" fmla="*/ 218 w 975"/>
                <a:gd name="T1" fmla="*/ 195 h 941"/>
                <a:gd name="T2" fmla="*/ 74 w 975"/>
                <a:gd name="T3" fmla="*/ 329 h 941"/>
                <a:gd name="T4" fmla="*/ 33 w 975"/>
                <a:gd name="T5" fmla="*/ 504 h 941"/>
                <a:gd name="T6" fmla="*/ 2 w 975"/>
                <a:gd name="T7" fmla="*/ 648 h 941"/>
                <a:gd name="T8" fmla="*/ 43 w 975"/>
                <a:gd name="T9" fmla="*/ 802 h 941"/>
                <a:gd name="T10" fmla="*/ 84 w 975"/>
                <a:gd name="T11" fmla="*/ 853 h 941"/>
                <a:gd name="T12" fmla="*/ 187 w 975"/>
                <a:gd name="T13" fmla="*/ 905 h 941"/>
                <a:gd name="T14" fmla="*/ 321 w 975"/>
                <a:gd name="T15" fmla="*/ 936 h 941"/>
                <a:gd name="T16" fmla="*/ 403 w 975"/>
                <a:gd name="T17" fmla="*/ 936 h 941"/>
                <a:gd name="T18" fmla="*/ 526 w 975"/>
                <a:gd name="T19" fmla="*/ 905 h 941"/>
                <a:gd name="T20" fmla="*/ 598 w 975"/>
                <a:gd name="T21" fmla="*/ 864 h 941"/>
                <a:gd name="T22" fmla="*/ 691 w 975"/>
                <a:gd name="T23" fmla="*/ 802 h 941"/>
                <a:gd name="T24" fmla="*/ 763 w 975"/>
                <a:gd name="T25" fmla="*/ 617 h 941"/>
                <a:gd name="T26" fmla="*/ 825 w 975"/>
                <a:gd name="T27" fmla="*/ 545 h 941"/>
                <a:gd name="T28" fmla="*/ 876 w 975"/>
                <a:gd name="T29" fmla="*/ 463 h 941"/>
                <a:gd name="T30" fmla="*/ 917 w 975"/>
                <a:gd name="T31" fmla="*/ 370 h 941"/>
                <a:gd name="T32" fmla="*/ 948 w 975"/>
                <a:gd name="T33" fmla="*/ 267 h 941"/>
                <a:gd name="T34" fmla="*/ 958 w 975"/>
                <a:gd name="T35" fmla="*/ 175 h 941"/>
                <a:gd name="T36" fmla="*/ 845 w 975"/>
                <a:gd name="T37" fmla="*/ 51 h 941"/>
                <a:gd name="T38" fmla="*/ 784 w 975"/>
                <a:gd name="T39" fmla="*/ 10 h 941"/>
                <a:gd name="T40" fmla="*/ 619 w 975"/>
                <a:gd name="T41" fmla="*/ 10 h 941"/>
                <a:gd name="T42" fmla="*/ 496 w 975"/>
                <a:gd name="T43" fmla="*/ 72 h 941"/>
                <a:gd name="T44" fmla="*/ 424 w 975"/>
                <a:gd name="T45" fmla="*/ 92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5" h="941">
                  <a:moveTo>
                    <a:pt x="218" y="195"/>
                  </a:moveTo>
                  <a:cubicBezTo>
                    <a:pt x="161" y="236"/>
                    <a:pt x="105" y="278"/>
                    <a:pt x="74" y="329"/>
                  </a:cubicBezTo>
                  <a:cubicBezTo>
                    <a:pt x="43" y="380"/>
                    <a:pt x="45" y="451"/>
                    <a:pt x="33" y="504"/>
                  </a:cubicBezTo>
                  <a:cubicBezTo>
                    <a:pt x="21" y="557"/>
                    <a:pt x="0" y="598"/>
                    <a:pt x="2" y="648"/>
                  </a:cubicBezTo>
                  <a:cubicBezTo>
                    <a:pt x="4" y="698"/>
                    <a:pt x="29" y="768"/>
                    <a:pt x="43" y="802"/>
                  </a:cubicBezTo>
                  <a:cubicBezTo>
                    <a:pt x="57" y="836"/>
                    <a:pt x="60" y="836"/>
                    <a:pt x="84" y="853"/>
                  </a:cubicBezTo>
                  <a:cubicBezTo>
                    <a:pt x="108" y="870"/>
                    <a:pt x="148" y="891"/>
                    <a:pt x="187" y="905"/>
                  </a:cubicBezTo>
                  <a:cubicBezTo>
                    <a:pt x="226" y="919"/>
                    <a:pt x="285" y="931"/>
                    <a:pt x="321" y="936"/>
                  </a:cubicBezTo>
                  <a:cubicBezTo>
                    <a:pt x="357" y="941"/>
                    <a:pt x="369" y="941"/>
                    <a:pt x="403" y="936"/>
                  </a:cubicBezTo>
                  <a:cubicBezTo>
                    <a:pt x="437" y="931"/>
                    <a:pt x="494" y="917"/>
                    <a:pt x="526" y="905"/>
                  </a:cubicBezTo>
                  <a:cubicBezTo>
                    <a:pt x="558" y="893"/>
                    <a:pt x="571" y="881"/>
                    <a:pt x="598" y="864"/>
                  </a:cubicBezTo>
                  <a:cubicBezTo>
                    <a:pt x="625" y="847"/>
                    <a:pt x="664" y="843"/>
                    <a:pt x="691" y="802"/>
                  </a:cubicBezTo>
                  <a:cubicBezTo>
                    <a:pt x="718" y="761"/>
                    <a:pt x="741" y="660"/>
                    <a:pt x="763" y="617"/>
                  </a:cubicBezTo>
                  <a:cubicBezTo>
                    <a:pt x="785" y="574"/>
                    <a:pt x="806" y="571"/>
                    <a:pt x="825" y="545"/>
                  </a:cubicBezTo>
                  <a:cubicBezTo>
                    <a:pt x="844" y="519"/>
                    <a:pt x="861" y="492"/>
                    <a:pt x="876" y="463"/>
                  </a:cubicBezTo>
                  <a:cubicBezTo>
                    <a:pt x="891" y="434"/>
                    <a:pt x="905" y="403"/>
                    <a:pt x="917" y="370"/>
                  </a:cubicBezTo>
                  <a:cubicBezTo>
                    <a:pt x="929" y="337"/>
                    <a:pt x="941" y="299"/>
                    <a:pt x="948" y="267"/>
                  </a:cubicBezTo>
                  <a:cubicBezTo>
                    <a:pt x="955" y="235"/>
                    <a:pt x="975" y="211"/>
                    <a:pt x="958" y="175"/>
                  </a:cubicBezTo>
                  <a:cubicBezTo>
                    <a:pt x="941" y="139"/>
                    <a:pt x="874" y="78"/>
                    <a:pt x="845" y="51"/>
                  </a:cubicBezTo>
                  <a:cubicBezTo>
                    <a:pt x="816" y="24"/>
                    <a:pt x="822" y="17"/>
                    <a:pt x="784" y="10"/>
                  </a:cubicBezTo>
                  <a:cubicBezTo>
                    <a:pt x="746" y="3"/>
                    <a:pt x="667" y="0"/>
                    <a:pt x="619" y="10"/>
                  </a:cubicBezTo>
                  <a:cubicBezTo>
                    <a:pt x="571" y="20"/>
                    <a:pt x="529" y="58"/>
                    <a:pt x="496" y="72"/>
                  </a:cubicBezTo>
                  <a:cubicBezTo>
                    <a:pt x="463" y="86"/>
                    <a:pt x="438" y="87"/>
                    <a:pt x="424" y="92"/>
                  </a:cubicBezTo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221671" name="Freeform 39"/>
            <p:cNvSpPr>
              <a:spLocks/>
            </p:cNvSpPr>
            <p:nvPr/>
          </p:nvSpPr>
          <p:spPr bwMode="auto">
            <a:xfrm>
              <a:off x="4778" y="2985"/>
              <a:ext cx="141" cy="78"/>
            </a:xfrm>
            <a:custGeom>
              <a:avLst/>
              <a:gdLst>
                <a:gd name="T0" fmla="*/ 0 w 141"/>
                <a:gd name="T1" fmla="*/ 78 h 78"/>
                <a:gd name="T2" fmla="*/ 66 w 141"/>
                <a:gd name="T3" fmla="*/ 36 h 78"/>
                <a:gd name="T4" fmla="*/ 141 w 141"/>
                <a:gd name="T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78">
                  <a:moveTo>
                    <a:pt x="0" y="78"/>
                  </a:moveTo>
                  <a:cubicBezTo>
                    <a:pt x="21" y="63"/>
                    <a:pt x="43" y="49"/>
                    <a:pt x="66" y="36"/>
                  </a:cubicBezTo>
                  <a:cubicBezTo>
                    <a:pt x="89" y="23"/>
                    <a:pt x="128" y="6"/>
                    <a:pt x="141" y="0"/>
                  </a:cubicBezTo>
                </a:path>
              </a:pathLst>
            </a:custGeom>
            <a:noFill/>
            <a:ln w="1270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221672" name="Freeform 40"/>
            <p:cNvSpPr>
              <a:spLocks/>
            </p:cNvSpPr>
            <p:nvPr/>
          </p:nvSpPr>
          <p:spPr bwMode="auto">
            <a:xfrm rot="-10612657">
              <a:off x="4569" y="3169"/>
              <a:ext cx="85" cy="384"/>
            </a:xfrm>
            <a:custGeom>
              <a:avLst/>
              <a:gdLst>
                <a:gd name="T0" fmla="*/ 0 w 84"/>
                <a:gd name="T1" fmla="*/ 404 h 404"/>
                <a:gd name="T2" fmla="*/ 52 w 84"/>
                <a:gd name="T3" fmla="*/ 296 h 404"/>
                <a:gd name="T4" fmla="*/ 84 w 84"/>
                <a:gd name="T5" fmla="*/ 168 h 404"/>
                <a:gd name="T6" fmla="*/ 52 w 84"/>
                <a:gd name="T7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04">
                  <a:moveTo>
                    <a:pt x="0" y="404"/>
                  </a:moveTo>
                  <a:cubicBezTo>
                    <a:pt x="19" y="369"/>
                    <a:pt x="38" y="335"/>
                    <a:pt x="52" y="296"/>
                  </a:cubicBezTo>
                  <a:cubicBezTo>
                    <a:pt x="66" y="257"/>
                    <a:pt x="84" y="217"/>
                    <a:pt x="84" y="168"/>
                  </a:cubicBezTo>
                  <a:cubicBezTo>
                    <a:pt x="84" y="119"/>
                    <a:pt x="57" y="28"/>
                    <a:pt x="52" y="0"/>
                  </a:cubicBezTo>
                </a:path>
              </a:pathLst>
            </a:custGeom>
            <a:noFill/>
            <a:ln w="1270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221673" name="Freeform 41"/>
            <p:cNvSpPr>
              <a:spLocks/>
            </p:cNvSpPr>
            <p:nvPr/>
          </p:nvSpPr>
          <p:spPr bwMode="auto">
            <a:xfrm rot="-6624449">
              <a:off x="5076" y="2738"/>
              <a:ext cx="86" cy="380"/>
            </a:xfrm>
            <a:custGeom>
              <a:avLst/>
              <a:gdLst>
                <a:gd name="T0" fmla="*/ 0 w 84"/>
                <a:gd name="T1" fmla="*/ 404 h 404"/>
                <a:gd name="T2" fmla="*/ 52 w 84"/>
                <a:gd name="T3" fmla="*/ 296 h 404"/>
                <a:gd name="T4" fmla="*/ 84 w 84"/>
                <a:gd name="T5" fmla="*/ 168 h 404"/>
                <a:gd name="T6" fmla="*/ 52 w 84"/>
                <a:gd name="T7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04">
                  <a:moveTo>
                    <a:pt x="0" y="404"/>
                  </a:moveTo>
                  <a:cubicBezTo>
                    <a:pt x="19" y="369"/>
                    <a:pt x="38" y="335"/>
                    <a:pt x="52" y="296"/>
                  </a:cubicBezTo>
                  <a:cubicBezTo>
                    <a:pt x="66" y="257"/>
                    <a:pt x="84" y="217"/>
                    <a:pt x="84" y="168"/>
                  </a:cubicBezTo>
                  <a:cubicBezTo>
                    <a:pt x="84" y="119"/>
                    <a:pt x="57" y="28"/>
                    <a:pt x="52" y="0"/>
                  </a:cubicBezTo>
                </a:path>
              </a:pathLst>
            </a:custGeom>
            <a:noFill/>
            <a:ln w="1270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  <p:sp>
          <p:nvSpPr>
            <p:cNvPr id="1221674" name="Freeform 42"/>
            <p:cNvSpPr>
              <a:spLocks/>
            </p:cNvSpPr>
            <p:nvPr/>
          </p:nvSpPr>
          <p:spPr bwMode="auto">
            <a:xfrm rot="-21076490">
              <a:off x="5223" y="2918"/>
              <a:ext cx="85" cy="384"/>
            </a:xfrm>
            <a:custGeom>
              <a:avLst/>
              <a:gdLst>
                <a:gd name="T0" fmla="*/ 0 w 84"/>
                <a:gd name="T1" fmla="*/ 404 h 404"/>
                <a:gd name="T2" fmla="*/ 52 w 84"/>
                <a:gd name="T3" fmla="*/ 296 h 404"/>
                <a:gd name="T4" fmla="*/ 84 w 84"/>
                <a:gd name="T5" fmla="*/ 168 h 404"/>
                <a:gd name="T6" fmla="*/ 52 w 84"/>
                <a:gd name="T7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04">
                  <a:moveTo>
                    <a:pt x="0" y="404"/>
                  </a:moveTo>
                  <a:cubicBezTo>
                    <a:pt x="19" y="369"/>
                    <a:pt x="38" y="335"/>
                    <a:pt x="52" y="296"/>
                  </a:cubicBezTo>
                  <a:cubicBezTo>
                    <a:pt x="66" y="257"/>
                    <a:pt x="84" y="217"/>
                    <a:pt x="84" y="168"/>
                  </a:cubicBezTo>
                  <a:cubicBezTo>
                    <a:pt x="84" y="119"/>
                    <a:pt x="57" y="28"/>
                    <a:pt x="52" y="0"/>
                  </a:cubicBezTo>
                </a:path>
              </a:pathLst>
            </a:custGeom>
            <a:noFill/>
            <a:ln w="1270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 sz="1350"/>
            </a:p>
          </p:txBody>
        </p:sp>
      </p:grpSp>
      <p:sp>
        <p:nvSpPr>
          <p:cNvPr id="1221675" name="Rectangle 43"/>
          <p:cNvSpPr>
            <a:spLocks noChangeArrowheads="1"/>
          </p:cNvSpPr>
          <p:nvPr/>
        </p:nvSpPr>
        <p:spPr bwMode="auto">
          <a:xfrm>
            <a:off x="86829" y="2008977"/>
            <a:ext cx="5398864" cy="142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9056" tIns="34529" rIns="69056" bIns="34529"/>
          <a:lstStyle>
            <a:lvl1pPr marL="400050" indent="-400050" algn="ctr">
              <a:spcBef>
                <a:spcPct val="20000"/>
              </a:spcBef>
              <a:buFont typeface="Monotype Sorts" pitchFamily="2" charset="2"/>
              <a:buChar char="4"/>
              <a:defRPr sz="2000">
                <a:solidFill>
                  <a:srgbClr val="333399"/>
                </a:solidFill>
                <a:latin typeface="Univers 57 Condensed" pitchFamily="34" charset="0"/>
              </a:defRPr>
            </a:lvl1pPr>
            <a:lvl2pPr marL="800100" indent="-285750" algn="ctr">
              <a:spcBef>
                <a:spcPct val="20000"/>
              </a:spcBef>
              <a:buFont typeface="Monotype Sorts" pitchFamily="2" charset="2"/>
              <a:buChar char="3"/>
              <a:defRPr sz="1600">
                <a:solidFill>
                  <a:srgbClr val="333399"/>
                </a:solidFill>
                <a:latin typeface="Univers 57 Condensed" pitchFamily="34" charset="0"/>
              </a:defRPr>
            </a:lvl2pPr>
            <a:lvl3pPr marL="1257300" indent="-342900" algn="ctr">
              <a:spcBef>
                <a:spcPct val="20000"/>
              </a:spcBef>
              <a:buFont typeface="Monotype Sorts" pitchFamily="2" charset="2"/>
              <a:defRPr sz="1600">
                <a:solidFill>
                  <a:srgbClr val="333399"/>
                </a:solidFill>
                <a:latin typeface="Univers 57 Condensed" pitchFamily="34" charset="0"/>
              </a:defRPr>
            </a:lvl3pPr>
            <a:lvl4pPr marL="1657350" indent="-28575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Univers 57 Condensed" pitchFamily="34" charset="0"/>
              </a:defRPr>
            </a:lvl4pPr>
            <a:lvl5pPr marL="211455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Univers 57 Condensed" pitchFamily="34" charset="0"/>
              </a:defRPr>
            </a:lvl5pPr>
            <a:lvl6pPr marL="257175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Univers 57 Condensed" pitchFamily="34" charset="0"/>
              </a:defRPr>
            </a:lvl6pPr>
            <a:lvl7pPr marL="302895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Univers 57 Condensed" pitchFamily="34" charset="0"/>
              </a:defRPr>
            </a:lvl7pPr>
            <a:lvl8pPr marL="348615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Univers 57 Condensed" pitchFamily="34" charset="0"/>
              </a:defRPr>
            </a:lvl8pPr>
            <a:lvl9pPr marL="394335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Univers 57 Condensed" pitchFamily="34" charset="0"/>
              </a:defRPr>
            </a:lvl9pPr>
          </a:lstStyle>
          <a:p>
            <a:pPr algn="l">
              <a:lnSpc>
                <a:spcPts val="2475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Wellbore instability can either be immediate or progressive</a:t>
            </a:r>
          </a:p>
          <a:p>
            <a:pPr algn="l">
              <a:lnSpc>
                <a:spcPts val="2475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ts val="2475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Failure of the rock does not mean failure of the wellbore</a:t>
            </a:r>
          </a:p>
          <a:p>
            <a:pPr algn="l">
              <a:lnSpc>
                <a:spcPts val="2475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ts val="2475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Damaged rock can be protected by management of wellbore instability</a:t>
            </a: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21677" name="Picture 45" descr="D:\Documents\WellItems\TAKW-1\TIF images\FracApert_heated_2436m_Presentation.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93" y="2393526"/>
            <a:ext cx="2625136" cy="3709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160542" y="326304"/>
            <a:ext cx="6370314" cy="116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 anchor="b"/>
          <a:lstStyle>
            <a:lvl1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1pPr>
            <a:lvl2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2pPr>
            <a:lvl3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3pPr>
            <a:lvl4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4pPr>
            <a:lvl5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9pPr>
          </a:lstStyle>
          <a:p>
            <a:pPr algn="l"/>
            <a:r>
              <a:rPr lang="en-US" altLang="en-US" spc="-38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Stage2 -   Time lapse -  Progressive instability</a:t>
            </a:r>
          </a:p>
          <a:p>
            <a:pPr algn="l"/>
            <a:endParaRPr lang="en-US" altLang="en-US" sz="3600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47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ChangeArrowheads="1"/>
          </p:cNvSpPr>
          <p:nvPr/>
        </p:nvSpPr>
        <p:spPr bwMode="auto">
          <a:xfrm>
            <a:off x="233768" y="1844824"/>
            <a:ext cx="8676464" cy="49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650" dirty="0">
              <a:solidFill>
                <a:srgbClr val="3728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Enhances drilling efficiency, reducing time and costs.</a:t>
            </a:r>
          </a:p>
          <a:p>
            <a:pPr marL="257175" indent="-257175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MY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57175" indent="-257175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Minimizes lost circulation, washouts, and stuck pipes.</a:t>
            </a:r>
          </a:p>
          <a:p>
            <a:pPr marL="257175" indent="-257175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MY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57175" indent="-257175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Improves fracture characterization and mud weight optimization.</a:t>
            </a:r>
          </a:p>
          <a:p>
            <a:pPr marL="257175" indent="-257175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MY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57175" indent="-257175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Provides high-resolution well deviation surveys.</a:t>
            </a:r>
          </a:p>
          <a:p>
            <a:pPr marL="257175" indent="-257175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MY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57175" indent="-257175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Ensures better log data for accurate formation evaluation.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marL="257175" indent="-257175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08644" name="Rectangle 4"/>
          <p:cNvSpPr>
            <a:spLocks noChangeArrowheads="1"/>
          </p:cNvSpPr>
          <p:nvPr/>
        </p:nvSpPr>
        <p:spPr bwMode="auto">
          <a:xfrm>
            <a:off x="467544" y="620688"/>
            <a:ext cx="66865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 anchor="b"/>
          <a:lstStyle>
            <a:lvl1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1pPr>
            <a:lvl2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2pPr>
            <a:lvl3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3pPr>
            <a:lvl4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4pPr>
            <a:lvl5pPr algn="ctr"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Univers 57 Condensed" pitchFamily="34" charset="0"/>
              </a:defRPr>
            </a:lvl9pPr>
          </a:lstStyle>
          <a:p>
            <a:pPr algn="l"/>
            <a:r>
              <a:rPr lang="en-US" altLang="en-US" spc="-38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Benefits of Multi-stage Image logging </a:t>
            </a:r>
          </a:p>
        </p:txBody>
      </p:sp>
    </p:spTree>
    <p:extLst>
      <p:ext uri="{BB962C8B-B14F-4D97-AF65-F5344CB8AC3E}">
        <p14:creationId xmlns:p14="http://schemas.microsoft.com/office/powerpoint/2010/main" val="420164481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2586233" cy="10287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824536"/>
          </a:xfrm>
        </p:spPr>
        <p:txBody>
          <a:bodyPr>
            <a:no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135000"/>
              <a:buFontTx/>
              <a:buChar char="•"/>
            </a:pPr>
            <a:endParaRPr lang="en-US" altLang="en-US" sz="1500" b="1" dirty="0"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35000"/>
              <a:buFontTx/>
              <a:buChar char="•"/>
            </a:pPr>
            <a:endParaRPr lang="en-US" alt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35000"/>
              <a:buFontTx/>
              <a:buChar char="•"/>
            </a:pPr>
            <a:r>
              <a:rPr lang="en-MY" sz="1800" dirty="0">
                <a:latin typeface="Cambria" panose="02040503050406030204" pitchFamily="18" charset="0"/>
                <a:ea typeface="Cambria" panose="02040503050406030204" pitchFamily="18" charset="0"/>
              </a:rPr>
              <a:t>UBI provides the most detailed image log data for wellbore stability analysis.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35000"/>
              <a:buFontTx/>
              <a:buChar char="•"/>
            </a:pPr>
            <a:endParaRPr lang="en-MY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35000"/>
              <a:buFontTx/>
              <a:buChar char="•"/>
            </a:pPr>
            <a:endParaRPr lang="en-MY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35000"/>
              <a:buFontTx/>
              <a:buChar char="•"/>
            </a:pPr>
            <a:r>
              <a:rPr lang="en-MY" sz="1800" dirty="0">
                <a:latin typeface="Cambria" panose="02040503050406030204" pitchFamily="18" charset="0"/>
                <a:ea typeface="Cambria" panose="02040503050406030204" pitchFamily="18" charset="0"/>
              </a:rPr>
              <a:t>Image logs help in planning deviated side-track wells by extrapolating key information.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35000"/>
              <a:buFontTx/>
              <a:buChar char="•"/>
            </a:pPr>
            <a:endParaRPr lang="en-MY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35000"/>
              <a:buFontTx/>
              <a:buChar char="•"/>
            </a:pPr>
            <a:endParaRPr lang="en-MY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35000"/>
              <a:buFontTx/>
              <a:buChar char="•"/>
            </a:pPr>
            <a:r>
              <a:rPr lang="en-MY" sz="1800" dirty="0">
                <a:latin typeface="Cambria" panose="02040503050406030204" pitchFamily="18" charset="0"/>
                <a:ea typeface="Cambria" panose="02040503050406030204" pitchFamily="18" charset="0"/>
              </a:rPr>
              <a:t>Multi-stage image logging is recommended to minimize wellbore instability.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35000"/>
              <a:buFontTx/>
              <a:buChar char="•"/>
            </a:pPr>
            <a:endParaRPr lang="en-US" alt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AB2C-510E-7432-7013-1ABCB14D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221"/>
            <a:ext cx="2242592" cy="796950"/>
          </a:xfrm>
        </p:spPr>
        <p:txBody>
          <a:bodyPr/>
          <a:lstStyle/>
          <a:p>
            <a:r>
              <a:rPr lang="en-US" sz="2400" b="1" dirty="0">
                <a:latin typeface="Cambria" pitchFamily="18" charset="0"/>
                <a:ea typeface="+mn-ea"/>
                <a:cs typeface="+mn-cs"/>
              </a:rPr>
              <a:t>Resume</a:t>
            </a:r>
            <a:endParaRPr lang="en-MY" sz="2400" b="1" dirty="0"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8565BC59-E6D4-BA98-3BEA-7E6C7A9FB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492896"/>
            <a:ext cx="7560897" cy="338437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marL="257175" indent="-257175" algn="just"/>
            <a:endParaRPr lang="en-US" sz="2000" b="1" dirty="0">
              <a:solidFill>
                <a:schemeClr val="tx1"/>
              </a:solidFill>
              <a:latin typeface="Cambria" pitchFamily="18" charset="0"/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buSzPct val="135000"/>
              <a:buFontTx/>
              <a:buChar char="•"/>
            </a:pPr>
            <a:r>
              <a:rPr lang="en-US" sz="3300" dirty="0">
                <a:solidFill>
                  <a:schemeClr val="tx1"/>
                </a:solidFill>
                <a:latin typeface="Cambria" pitchFamily="18" charset="0"/>
              </a:rPr>
              <a:t>23 years of petroleum geoscience experience, technical sales in NIOC, Schlumberger, Karun energy, ANTAEUS, Teleperformance,Springer,UTM,PayamNoor,Tehran,ShahidBehehshti,PUT Universities, and Alzare.</a:t>
            </a:r>
          </a:p>
          <a:p>
            <a:pPr algn="just">
              <a:spcBef>
                <a:spcPct val="50000"/>
              </a:spcBef>
              <a:buClr>
                <a:srgbClr val="FF0000"/>
              </a:buClr>
              <a:buSzPct val="135000"/>
            </a:pPr>
            <a:endParaRPr lang="en-US" sz="3300" dirty="0">
              <a:solidFill>
                <a:schemeClr val="tx1"/>
              </a:solidFill>
              <a:latin typeface="Cambria" pitchFamily="18" charset="0"/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buSzPct val="135000"/>
              <a:buFontTx/>
              <a:buChar char="•"/>
            </a:pPr>
            <a:r>
              <a:rPr lang="en-US" sz="3300" dirty="0">
                <a:solidFill>
                  <a:schemeClr val="tx1"/>
                </a:solidFill>
                <a:latin typeface="Cambria" pitchFamily="18" charset="0"/>
              </a:rPr>
              <a:t>10 years of international consultancy experience in Oil and Gas Industry.</a:t>
            </a:r>
          </a:p>
          <a:p>
            <a:pPr marL="257175" indent="-257175"/>
            <a:endParaRPr lang="en-US" sz="3300" dirty="0">
              <a:solidFill>
                <a:schemeClr val="tx1"/>
              </a:solidFill>
              <a:latin typeface="Cambria" pitchFamily="18" charset="0"/>
            </a:endParaRPr>
          </a:p>
          <a:p>
            <a:endParaRPr lang="en-MY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1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감사합니다 감사 주셔서 · Pixabay의 무료 이미지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90" y="2553046"/>
            <a:ext cx="3792272" cy="2705945"/>
          </a:xfrm>
        </p:spPr>
      </p:pic>
    </p:spTree>
    <p:extLst>
      <p:ext uri="{BB962C8B-B14F-4D97-AF65-F5344CB8AC3E}">
        <p14:creationId xmlns:p14="http://schemas.microsoft.com/office/powerpoint/2010/main" val="3942239173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yQuestions | Learning from home">
            <a:extLst>
              <a:ext uri="{FF2B5EF4-FFF2-40B4-BE49-F238E27FC236}">
                <a16:creationId xmlns:a16="http://schemas.microsoft.com/office/drawing/2014/main" id="{1CEA3F46-63FE-9066-5151-16F5D7D56A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866186" cy="328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0845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>
                <a:latin typeface="Cambria" pitchFamily="18" charset="0"/>
              </a:rPr>
              <a:t>Agenda</a:t>
            </a:r>
            <a:endParaRPr lang="en-US" sz="2400" dirty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35000"/>
              <a:buFontTx/>
              <a:buChar char="•"/>
            </a:pPr>
            <a:r>
              <a:rPr lang="en-MY" sz="2900" dirty="0">
                <a:latin typeface="Cambria" panose="02040503050406030204" pitchFamily="18" charset="0"/>
                <a:ea typeface="Cambria" panose="02040503050406030204" pitchFamily="18" charset="0"/>
              </a:rPr>
              <a:t>Orientations of regional stresses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35000"/>
              <a:buFontTx/>
              <a:buChar char="•"/>
            </a:pP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Wellbore Stability Measurement</a:t>
            </a:r>
            <a:endParaRPr lang="en-MY" sz="2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35000"/>
              <a:buFontTx/>
              <a:buChar char="•"/>
            </a:pP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Challenges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35000"/>
              <a:buFontTx/>
              <a:buChar char="•"/>
            </a:pP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Objectives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35000"/>
              <a:buFontTx/>
              <a:buChar char="•"/>
            </a:pPr>
            <a:r>
              <a:rPr lang="en-US" alt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Multi-stage Image logging  – Procedure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35000"/>
              <a:buFontTx/>
              <a:buChar char="•"/>
            </a:pPr>
            <a:r>
              <a:rPr lang="en-US" alt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Stage1 -  Quick look Answer product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35000"/>
              <a:buFontTx/>
              <a:buChar char="•"/>
            </a:pPr>
            <a:r>
              <a:rPr lang="en-US" alt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Stage2 -  Time lapse Answer Product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35000"/>
              <a:buFontTx/>
              <a:buChar char="•"/>
            </a:pPr>
            <a:r>
              <a:rPr lang="en-US" alt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Benefits of Multi-stage Image logging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35000"/>
              <a:buFontTx/>
              <a:buChar char="•"/>
            </a:pP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7415028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51520" y="536214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MY" sz="2400" b="1" dirty="0">
                <a:latin typeface="Cambria" panose="02040503050406030204" pitchFamily="18" charset="0"/>
                <a:ea typeface="Cambria" panose="02040503050406030204" pitchFamily="18" charset="0"/>
              </a:rPr>
              <a:t>Orientations of Regional Stresses</a:t>
            </a:r>
          </a:p>
          <a:p>
            <a:pPr marL="342900" lvl="0" indent="-342900">
              <a:spcBef>
                <a:spcPct val="20000"/>
              </a:spcBef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4672" y="1844824"/>
            <a:ext cx="8856984" cy="4628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endParaRPr lang="en-MY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MY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MY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MY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MY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MY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MY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MY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MY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MY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MY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MY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MY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MY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MY" sz="2200" dirty="0">
                <a:latin typeface="Cambria" panose="02040503050406030204" pitchFamily="18" charset="0"/>
                <a:ea typeface="Cambria" panose="02040503050406030204" pitchFamily="18" charset="0"/>
              </a:rPr>
              <a:t>Orientations of regional stresses in most part of the Zagros is NE-SW for the maximum horizontal stress and NW-SE for the minimum horizontal stress (Zagros stress). </a:t>
            </a:r>
          </a:p>
          <a:p>
            <a:endParaRPr lang="en-MY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MY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D0FF67-FDA0-D3CB-4914-9D2CE96C2188}"/>
              </a:ext>
            </a:extLst>
          </p:cNvPr>
          <p:cNvGrpSpPr/>
          <p:nvPr/>
        </p:nvGrpSpPr>
        <p:grpSpPr>
          <a:xfrm>
            <a:off x="755576" y="1700808"/>
            <a:ext cx="6912768" cy="3674263"/>
            <a:chOff x="1420091" y="1043092"/>
            <a:chExt cx="9764361" cy="4625578"/>
          </a:xfrm>
        </p:grpSpPr>
        <p:pic>
          <p:nvPicPr>
            <p:cNvPr id="8" name="Picture 3" descr="C:\My Documents\Files\GeoMech\ADIPEC94\Arab Stress Map.jpg">
              <a:extLst>
                <a:ext uri="{FF2B5EF4-FFF2-40B4-BE49-F238E27FC236}">
                  <a16:creationId xmlns:a16="http://schemas.microsoft.com/office/drawing/2014/main" id="{7BA96525-15B3-7048-7427-D95A6D256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" t="1326" r="551" b="6732"/>
            <a:stretch>
              <a:fillRect/>
            </a:stretch>
          </p:blipFill>
          <p:spPr bwMode="auto">
            <a:xfrm>
              <a:off x="1420091" y="1043092"/>
              <a:ext cx="6194367" cy="4625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310AB801-F6CC-461E-4858-741F6D68B34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614458" y="2162002"/>
              <a:ext cx="3569994" cy="2533996"/>
              <a:chOff x="814" y="384"/>
              <a:chExt cx="3785" cy="2688"/>
            </a:xfrm>
          </p:grpSpPr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F085DAC9-F6E9-4068-7B88-B4CE4405284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14" y="384"/>
                <a:ext cx="3785" cy="26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/>
              </a:p>
            </p:txBody>
          </p:sp>
          <p:pic>
            <p:nvPicPr>
              <p:cNvPr id="14" name="Picture 6">
                <a:extLst>
                  <a:ext uri="{FF2B5EF4-FFF2-40B4-BE49-F238E27FC236}">
                    <a16:creationId xmlns:a16="http://schemas.microsoft.com/office/drawing/2014/main" id="{D3448D19-E445-E840-8577-3AFC546A8E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9" y="591"/>
                <a:ext cx="3220" cy="2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Oval 48">
              <a:extLst>
                <a:ext uri="{FF2B5EF4-FFF2-40B4-BE49-F238E27FC236}">
                  <a16:creationId xmlns:a16="http://schemas.microsoft.com/office/drawing/2014/main" id="{A1CBC35B-F083-A911-69A3-BA45F4ECF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796" y="1316550"/>
              <a:ext cx="2438400" cy="190500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251331703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23528" y="423637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Wellbore Stability Measurement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66BB800-455A-B3E6-48C7-E2DBEE7C2118}"/>
              </a:ext>
            </a:extLst>
          </p:cNvPr>
          <p:cNvSpPr/>
          <p:nvPr/>
        </p:nvSpPr>
        <p:spPr>
          <a:xfrm>
            <a:off x="53752" y="4196688"/>
            <a:ext cx="9036496" cy="20324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Cambria" pitchFamily="18" charset="0"/>
              </a:rPr>
              <a:t>The two main sources of information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mbria" pitchFamily="18" charset="0"/>
              </a:rPr>
              <a:t>Sonic measurements – Indicate rock strength and overall mechanical properties.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mbria" pitchFamily="18" charset="0"/>
              </a:rPr>
              <a:t>Image logs – Provide detailed well conditions, fracture types, and wellbore failure mechanisms.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D0CA57-A22D-D5A1-71FB-439A82A8B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543227"/>
            <a:ext cx="4927920" cy="26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9" name="Rectangle 1027"/>
          <p:cNvSpPr>
            <a:spLocks noChangeArrowheads="1"/>
          </p:cNvSpPr>
          <p:nvPr/>
        </p:nvSpPr>
        <p:spPr bwMode="auto">
          <a:xfrm>
            <a:off x="176853" y="1988840"/>
            <a:ext cx="558277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9056" tIns="34529" rIns="69056" bIns="34529"/>
          <a:lstStyle>
            <a:lvl1pPr marL="266700" indent="19050">
              <a:spcBef>
                <a:spcPct val="20000"/>
              </a:spcBef>
              <a:buFont typeface="Monotype Sorts" pitchFamily="2" charset="2"/>
              <a:buChar char="4"/>
              <a:defRPr sz="2000">
                <a:solidFill>
                  <a:srgbClr val="333399"/>
                </a:solidFill>
                <a:latin typeface="Univers 57 Condensed" pitchFamily="34" charset="0"/>
              </a:defRPr>
            </a:lvl1pPr>
            <a:lvl2pPr marL="476250" indent="190500">
              <a:spcBef>
                <a:spcPct val="20000"/>
              </a:spcBef>
              <a:buFont typeface="Monotype Sorts" pitchFamily="2" charset="2"/>
              <a:buChar char="3"/>
              <a:defRPr sz="1600">
                <a:solidFill>
                  <a:srgbClr val="333399"/>
                </a:solidFill>
                <a:latin typeface="Univers 57 Condensed" pitchFamily="34" charset="0"/>
              </a:defRPr>
            </a:lvl2pPr>
            <a:lvl3pPr marL="2286000" indent="457200">
              <a:spcBef>
                <a:spcPct val="20000"/>
              </a:spcBef>
              <a:buFont typeface="Monotype Sorts" pitchFamily="2" charset="2"/>
              <a:buChar char="3"/>
              <a:defRPr sz="1600">
                <a:solidFill>
                  <a:srgbClr val="333399"/>
                </a:solidFill>
                <a:latin typeface="Univers 57 Condensed" pitchFamily="34" charset="0"/>
              </a:defRPr>
            </a:lvl3pPr>
            <a:lvl4pPr marL="2857500" indent="1371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Univers 57 Condensed" pitchFamily="34" charset="0"/>
              </a:defRPr>
            </a:lvl4pPr>
            <a:lvl5pPr marL="4343400" indent="16637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Univers 57 Condensed" pitchFamily="34" charset="0"/>
              </a:defRPr>
            </a:lvl5pPr>
            <a:lvl6pPr marL="4800600" indent="166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vers 57 Condensed" pitchFamily="34" charset="0"/>
              </a:defRPr>
            </a:lvl6pPr>
            <a:lvl7pPr marL="5257800" indent="166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vers 57 Condensed" pitchFamily="34" charset="0"/>
              </a:defRPr>
            </a:lvl7pPr>
            <a:lvl8pPr marL="5715000" indent="166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vers 57 Condensed" pitchFamily="34" charset="0"/>
              </a:defRPr>
            </a:lvl8pPr>
            <a:lvl9pPr marL="6172200" indent="166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vers 57 Condensed" pitchFamily="34" charset="0"/>
              </a:defRPr>
            </a:lvl9pPr>
          </a:lstStyle>
          <a:p>
            <a:endParaRPr lang="en-GB" alt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Unstable formations</a:t>
            </a:r>
          </a:p>
          <a:p>
            <a:pPr indent="0">
              <a:buNone/>
            </a:pPr>
            <a:endParaRPr lang="en-GB" alt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Weak formations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Induced or natural overpressure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Reactive formations</a:t>
            </a:r>
          </a:p>
          <a:p>
            <a:pPr lvl="1">
              <a:buClr>
                <a:srgbClr val="FF0000"/>
              </a:buClr>
            </a:pPr>
            <a:endParaRPr lang="en-GB" alt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Cutting and cavings build ups</a:t>
            </a:r>
          </a:p>
          <a:p>
            <a:endParaRPr lang="en-GB" alt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Poor hole cleaning</a:t>
            </a:r>
          </a:p>
        </p:txBody>
      </p:sp>
      <p:pic>
        <p:nvPicPr>
          <p:cNvPr id="1135620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85" y="2636912"/>
            <a:ext cx="3130262" cy="352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512" y="410534"/>
            <a:ext cx="5400600" cy="7418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Challenge 1: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Drilling problems in Iran – Pack-offs</a:t>
            </a:r>
          </a:p>
        </p:txBody>
      </p:sp>
    </p:spTree>
    <p:extLst>
      <p:ext uri="{BB962C8B-B14F-4D97-AF65-F5344CB8AC3E}">
        <p14:creationId xmlns:p14="http://schemas.microsoft.com/office/powerpoint/2010/main" val="23155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4E7F0B-37D8-7622-BD0A-535F721A8A61}"/>
              </a:ext>
            </a:extLst>
          </p:cNvPr>
          <p:cNvGrpSpPr/>
          <p:nvPr/>
        </p:nvGrpSpPr>
        <p:grpSpPr>
          <a:xfrm>
            <a:off x="121282" y="1556792"/>
            <a:ext cx="6956583" cy="4680520"/>
            <a:chOff x="346857" y="1379185"/>
            <a:chExt cx="7074713" cy="4184454"/>
          </a:xfrm>
        </p:grpSpPr>
        <p:sp>
          <p:nvSpPr>
            <p:cNvPr id="1131523" name="Rectangle 1027"/>
            <p:cNvSpPr>
              <a:spLocks noChangeArrowheads="1"/>
            </p:cNvSpPr>
            <p:nvPr/>
          </p:nvSpPr>
          <p:spPr bwMode="auto">
            <a:xfrm>
              <a:off x="346857" y="1379185"/>
              <a:ext cx="3857044" cy="308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9056" tIns="34529" rIns="69056" bIns="34529"/>
            <a:lstStyle>
              <a:lvl1pPr marL="457200" indent="457200">
                <a:spcBef>
                  <a:spcPct val="20000"/>
                </a:spcBef>
                <a:buFont typeface="Monotype Sorts" pitchFamily="2" charset="2"/>
                <a:buChar char="4"/>
                <a:defRPr sz="2000">
                  <a:solidFill>
                    <a:srgbClr val="333399"/>
                  </a:solidFill>
                  <a:latin typeface="Univers 57 Condensed" pitchFamily="34" charset="0"/>
                </a:defRPr>
              </a:lvl1pPr>
              <a:lvl2pPr marL="1371600" indent="457200">
                <a:spcBef>
                  <a:spcPct val="20000"/>
                </a:spcBef>
                <a:buFont typeface="Monotype Sorts" pitchFamily="2" charset="2"/>
                <a:buChar char="3"/>
                <a:defRPr sz="1600">
                  <a:solidFill>
                    <a:srgbClr val="333399"/>
                  </a:solidFill>
                  <a:latin typeface="Univers 57 Condensed" pitchFamily="34" charset="0"/>
                </a:defRPr>
              </a:lvl2pPr>
              <a:lvl3pPr marL="2286000" indent="457200">
                <a:spcBef>
                  <a:spcPct val="20000"/>
                </a:spcBef>
                <a:buFont typeface="Monotype Sorts" pitchFamily="2" charset="2"/>
                <a:buChar char="3"/>
                <a:defRPr sz="1600">
                  <a:solidFill>
                    <a:srgbClr val="333399"/>
                  </a:solidFill>
                  <a:latin typeface="Univers 57 Condensed" pitchFamily="34" charset="0"/>
                </a:defRPr>
              </a:lvl3pPr>
              <a:lvl4pPr marL="2857500" indent="1371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Univers 57 Condensed" pitchFamily="34" charset="0"/>
                </a:defRPr>
              </a:lvl4pPr>
              <a:lvl5pPr marL="4343400" indent="16637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Univers 57 Condensed" pitchFamily="34" charset="0"/>
                </a:defRPr>
              </a:lvl5pPr>
              <a:lvl6pPr marL="4800600" indent="1663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Univers 57 Condensed" pitchFamily="34" charset="0"/>
                </a:defRPr>
              </a:lvl6pPr>
              <a:lvl7pPr marL="5257800" indent="1663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Univers 57 Condensed" pitchFamily="34" charset="0"/>
                </a:defRPr>
              </a:lvl7pPr>
              <a:lvl8pPr marL="5715000" indent="1663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Univers 57 Condensed" pitchFamily="34" charset="0"/>
                </a:defRPr>
              </a:lvl8pPr>
              <a:lvl9pPr marL="6172200" indent="1663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Univers 57 Condensed" pitchFamily="34" charset="0"/>
                </a:defRPr>
              </a:lvl9pPr>
            </a:lstStyle>
            <a:p>
              <a:pPr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alt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Natural Fracture Zones</a:t>
              </a:r>
            </a:p>
            <a:p>
              <a:pPr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alt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Closely-Spaced Fractures</a:t>
              </a:r>
            </a:p>
            <a:p>
              <a:pPr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alt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Bedding-Parallel Wellbore</a:t>
              </a:r>
            </a:p>
            <a:p>
              <a:pPr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Breaking off of rock from the borehole wall.</a:t>
              </a:r>
              <a:endParaRPr lang="en-US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alt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Fault Activation</a:t>
              </a:r>
            </a:p>
          </p:txBody>
        </p:sp>
        <p:pic>
          <p:nvPicPr>
            <p:cNvPr id="1131524" name="Picture 10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495" y="1379185"/>
              <a:ext cx="1587075" cy="1234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1525" name="Picture 10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5466" y="2655641"/>
              <a:ext cx="1596104" cy="1234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1526" name="Picture 10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826" y="3934968"/>
              <a:ext cx="1524818" cy="136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1527" name="Line 1031"/>
            <p:cNvSpPr>
              <a:spLocks noChangeShapeType="1"/>
            </p:cNvSpPr>
            <p:nvPr/>
          </p:nvSpPr>
          <p:spPr bwMode="auto">
            <a:xfrm>
              <a:off x="4000126" y="2145883"/>
              <a:ext cx="1823967" cy="21302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131528" name="Line 1032"/>
            <p:cNvSpPr>
              <a:spLocks noChangeShapeType="1"/>
            </p:cNvSpPr>
            <p:nvPr/>
          </p:nvSpPr>
          <p:spPr bwMode="auto">
            <a:xfrm>
              <a:off x="3970732" y="1907762"/>
              <a:ext cx="1862391" cy="1126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131529" name="Line 1033"/>
            <p:cNvSpPr>
              <a:spLocks noChangeShapeType="1"/>
            </p:cNvSpPr>
            <p:nvPr/>
          </p:nvSpPr>
          <p:spPr bwMode="auto">
            <a:xfrm>
              <a:off x="3752978" y="1551231"/>
              <a:ext cx="2080144" cy="118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131530" name="Freeform 1034"/>
            <p:cNvSpPr>
              <a:spLocks/>
            </p:cNvSpPr>
            <p:nvPr/>
          </p:nvSpPr>
          <p:spPr bwMode="auto">
            <a:xfrm>
              <a:off x="3051693" y="4663526"/>
              <a:ext cx="203597" cy="900113"/>
            </a:xfrm>
            <a:custGeom>
              <a:avLst/>
              <a:gdLst>
                <a:gd name="T0" fmla="*/ 0 w 171"/>
                <a:gd name="T1" fmla="*/ 756 h 756"/>
                <a:gd name="T2" fmla="*/ 171 w 171"/>
                <a:gd name="T3" fmla="*/ 750 h 756"/>
                <a:gd name="T4" fmla="*/ 171 w 171"/>
                <a:gd name="T5" fmla="*/ 0 h 756"/>
                <a:gd name="T6" fmla="*/ 0 w 171"/>
                <a:gd name="T7" fmla="*/ 174 h 756"/>
                <a:gd name="T8" fmla="*/ 0 w 171"/>
                <a:gd name="T9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756">
                  <a:moveTo>
                    <a:pt x="0" y="756"/>
                  </a:moveTo>
                  <a:cubicBezTo>
                    <a:pt x="56" y="756"/>
                    <a:pt x="115" y="750"/>
                    <a:pt x="171" y="750"/>
                  </a:cubicBezTo>
                  <a:lnTo>
                    <a:pt x="171" y="0"/>
                  </a:lnTo>
                  <a:lnTo>
                    <a:pt x="0" y="174"/>
                  </a:lnTo>
                  <a:lnTo>
                    <a:pt x="0" y="75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2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26275"/>
                    <a:invGamma/>
                  </a:schemeClr>
                </a:gs>
              </a:gsLst>
              <a:lin ang="0" scaled="1"/>
            </a:gra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131531" name="Freeform 1035"/>
            <p:cNvSpPr>
              <a:spLocks/>
            </p:cNvSpPr>
            <p:nvPr/>
          </p:nvSpPr>
          <p:spPr bwMode="auto">
            <a:xfrm flipH="1" flipV="1">
              <a:off x="2967039" y="4038448"/>
              <a:ext cx="203598" cy="900113"/>
            </a:xfrm>
            <a:custGeom>
              <a:avLst/>
              <a:gdLst>
                <a:gd name="T0" fmla="*/ 0 w 171"/>
                <a:gd name="T1" fmla="*/ 756 h 756"/>
                <a:gd name="T2" fmla="*/ 171 w 171"/>
                <a:gd name="T3" fmla="*/ 750 h 756"/>
                <a:gd name="T4" fmla="*/ 171 w 171"/>
                <a:gd name="T5" fmla="*/ 0 h 756"/>
                <a:gd name="T6" fmla="*/ 0 w 171"/>
                <a:gd name="T7" fmla="*/ 174 h 756"/>
                <a:gd name="T8" fmla="*/ 0 w 171"/>
                <a:gd name="T9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756">
                  <a:moveTo>
                    <a:pt x="0" y="756"/>
                  </a:moveTo>
                  <a:cubicBezTo>
                    <a:pt x="56" y="756"/>
                    <a:pt x="115" y="750"/>
                    <a:pt x="171" y="750"/>
                  </a:cubicBezTo>
                  <a:lnTo>
                    <a:pt x="171" y="0"/>
                  </a:lnTo>
                  <a:lnTo>
                    <a:pt x="0" y="174"/>
                  </a:lnTo>
                  <a:lnTo>
                    <a:pt x="0" y="75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2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26275"/>
                    <a:invGamma/>
                  </a:schemeClr>
                </a:gs>
              </a:gsLst>
              <a:lin ang="0" scaled="1"/>
            </a:gra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131532" name="Line 1036"/>
            <p:cNvSpPr>
              <a:spLocks noChangeShapeType="1"/>
            </p:cNvSpPr>
            <p:nvPr/>
          </p:nvSpPr>
          <p:spPr bwMode="auto">
            <a:xfrm flipH="1">
              <a:off x="2809875" y="4434928"/>
              <a:ext cx="667941" cy="660797"/>
            </a:xfrm>
            <a:prstGeom prst="line">
              <a:avLst/>
            </a:prstGeom>
            <a:noFill/>
            <a:ln w="57150">
              <a:solidFill>
                <a:srgbClr val="FFABAD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131533" name="Line 1037"/>
            <p:cNvSpPr>
              <a:spLocks noChangeShapeType="1"/>
            </p:cNvSpPr>
            <p:nvPr/>
          </p:nvSpPr>
          <p:spPr bwMode="auto">
            <a:xfrm>
              <a:off x="3847922" y="2473581"/>
              <a:ext cx="259119" cy="1540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pic>
          <p:nvPicPr>
            <p:cNvPr id="1131534" name="Picture 103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423" y="4089100"/>
              <a:ext cx="1483675" cy="1225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1535" name="Line 1039"/>
            <p:cNvSpPr>
              <a:spLocks noChangeShapeType="1"/>
            </p:cNvSpPr>
            <p:nvPr/>
          </p:nvSpPr>
          <p:spPr bwMode="auto">
            <a:xfrm>
              <a:off x="2937725" y="3052967"/>
              <a:ext cx="100750" cy="8820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121283" y="343744"/>
            <a:ext cx="5314813" cy="7418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Challenge 2: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Drilling problems in Iran –Fractures</a:t>
            </a:r>
          </a:p>
          <a:p>
            <a:endParaRPr lang="en-MY" sz="3600" b="1" dirty="0"/>
          </a:p>
        </p:txBody>
      </p:sp>
    </p:spTree>
    <p:extLst>
      <p:ext uri="{BB962C8B-B14F-4D97-AF65-F5344CB8AC3E}">
        <p14:creationId xmlns:p14="http://schemas.microsoft.com/office/powerpoint/2010/main" val="198161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828B5D-0026-45B4-AA73-5BA2A8EAE50D}"/>
              </a:ext>
            </a:extLst>
          </p:cNvPr>
          <p:cNvGrpSpPr/>
          <p:nvPr/>
        </p:nvGrpSpPr>
        <p:grpSpPr>
          <a:xfrm>
            <a:off x="395536" y="2060848"/>
            <a:ext cx="7621000" cy="4032448"/>
            <a:chOff x="1524000" y="1353277"/>
            <a:chExt cx="9577489" cy="4888058"/>
          </a:xfrm>
        </p:grpSpPr>
        <p:pic>
          <p:nvPicPr>
            <p:cNvPr id="1132547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142" y="2328616"/>
              <a:ext cx="3108325" cy="3396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2548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175" y="1655964"/>
              <a:ext cx="2883958" cy="1822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2549" name="Picture 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478354"/>
              <a:ext cx="3059642" cy="2762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2550" name="Rectangle 6"/>
            <p:cNvSpPr>
              <a:spLocks noChangeArrowheads="1"/>
            </p:cNvSpPr>
            <p:nvPr/>
          </p:nvSpPr>
          <p:spPr bwMode="auto">
            <a:xfrm>
              <a:off x="7696198" y="1353277"/>
              <a:ext cx="3405291" cy="462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r>
                <a:rPr lang="en-US" altLang="en-US" dirty="0">
                  <a:solidFill>
                    <a:srgbClr val="33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Hole parallel to bedding:</a:t>
              </a:r>
            </a:p>
          </p:txBody>
        </p:sp>
        <p:sp>
          <p:nvSpPr>
            <p:cNvPr id="1132551" name="Rectangle 7"/>
            <p:cNvSpPr>
              <a:spLocks noChangeArrowheads="1"/>
            </p:cNvSpPr>
            <p:nvPr/>
          </p:nvSpPr>
          <p:spPr bwMode="auto">
            <a:xfrm>
              <a:off x="4737630" y="1401812"/>
              <a:ext cx="1917700" cy="1200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9056" tIns="34529" rIns="69056" bIns="34529">
              <a:spAutoFit/>
            </a:bodyPr>
            <a:lstStyle/>
            <a:p>
              <a:r>
                <a:rPr lang="en-US" altLang="en-US" dirty="0">
                  <a:solidFill>
                    <a:srgbClr val="33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Hole normal to bedding:</a:t>
              </a:r>
            </a:p>
            <a:p>
              <a:endParaRPr lang="en-US" altLang="en-US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2552" name="Rectangle 8"/>
            <p:cNvSpPr>
              <a:spLocks noChangeArrowheads="1"/>
            </p:cNvSpPr>
            <p:nvPr/>
          </p:nvSpPr>
          <p:spPr bwMode="auto">
            <a:xfrm>
              <a:off x="1524000" y="3843541"/>
              <a:ext cx="1752600" cy="1200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9056" tIns="34529" rIns="69056" bIns="34529">
              <a:spAutoFit/>
            </a:bodyPr>
            <a:lstStyle/>
            <a:p>
              <a:r>
                <a:rPr lang="en-US" altLang="en-US" dirty="0">
                  <a:solidFill>
                    <a:srgbClr val="33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Hole 10° off parallel to </a:t>
              </a:r>
            </a:p>
            <a:p>
              <a:r>
                <a:rPr lang="en-US" altLang="en-US" dirty="0">
                  <a:solidFill>
                    <a:srgbClr val="33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bedding</a:t>
              </a:r>
            </a:p>
          </p:txBody>
        </p:sp>
        <p:sp>
          <p:nvSpPr>
            <p:cNvPr id="1132553" name="AutoShape 9"/>
            <p:cNvSpPr>
              <a:spLocks noChangeArrowheads="1"/>
            </p:cNvSpPr>
            <p:nvPr/>
          </p:nvSpPr>
          <p:spPr bwMode="auto">
            <a:xfrm>
              <a:off x="4936066" y="2142350"/>
              <a:ext cx="279400" cy="254000"/>
            </a:xfrm>
            <a:prstGeom prst="leftArrow">
              <a:avLst>
                <a:gd name="adj1" fmla="val 50000"/>
                <a:gd name="adj2" fmla="val 5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2554" name="AutoShape 10"/>
            <p:cNvSpPr>
              <a:spLocks noChangeArrowheads="1"/>
            </p:cNvSpPr>
            <p:nvPr/>
          </p:nvSpPr>
          <p:spPr bwMode="auto">
            <a:xfrm>
              <a:off x="2892425" y="4437264"/>
              <a:ext cx="266700" cy="241300"/>
            </a:xfrm>
            <a:prstGeom prst="rightArrow">
              <a:avLst>
                <a:gd name="adj1" fmla="val 50000"/>
                <a:gd name="adj2" fmla="val 55268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2555" name="AutoShape 11"/>
            <p:cNvSpPr>
              <a:spLocks noChangeArrowheads="1"/>
            </p:cNvSpPr>
            <p:nvPr/>
          </p:nvSpPr>
          <p:spPr bwMode="auto">
            <a:xfrm>
              <a:off x="9802813" y="1851752"/>
              <a:ext cx="254000" cy="292100"/>
            </a:xfrm>
            <a:prstGeom prst="downArrow">
              <a:avLst>
                <a:gd name="adj1" fmla="val 50000"/>
                <a:gd name="adj2" fmla="val 5750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323528" y="371543"/>
            <a:ext cx="5220071" cy="7418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Challenge 3: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Drilling problems in Iran – Bedding orientation</a:t>
            </a:r>
          </a:p>
        </p:txBody>
      </p:sp>
    </p:spTree>
    <p:extLst>
      <p:ext uri="{BB962C8B-B14F-4D97-AF65-F5344CB8AC3E}">
        <p14:creationId xmlns:p14="http://schemas.microsoft.com/office/powerpoint/2010/main" val="319186725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611560" y="424460"/>
            <a:ext cx="7543800" cy="653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Objective</a:t>
            </a:r>
            <a:endParaRPr lang="en-MY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E17A0A-D5BC-2B97-9290-3C5087636571}"/>
              </a:ext>
            </a:extLst>
          </p:cNvPr>
          <p:cNvGrpSpPr/>
          <p:nvPr/>
        </p:nvGrpSpPr>
        <p:grpSpPr>
          <a:xfrm>
            <a:off x="377525" y="1916832"/>
            <a:ext cx="7778826" cy="4024945"/>
            <a:chOff x="649519" y="924098"/>
            <a:chExt cx="9794645" cy="4681538"/>
          </a:xfrm>
        </p:grpSpPr>
        <p:sp>
          <p:nvSpPr>
            <p:cNvPr id="1212419" name="Rectangle 3" descr="Brown Marble"/>
            <p:cNvSpPr>
              <a:spLocks noChangeArrowheads="1"/>
            </p:cNvSpPr>
            <p:nvPr/>
          </p:nvSpPr>
          <p:spPr bwMode="auto">
            <a:xfrm>
              <a:off x="6629401" y="5097636"/>
              <a:ext cx="3806825" cy="5080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212420" name="Rectangle 4" descr="Sand"/>
            <p:cNvSpPr>
              <a:spLocks noChangeArrowheads="1"/>
            </p:cNvSpPr>
            <p:nvPr/>
          </p:nvSpPr>
          <p:spPr bwMode="auto">
            <a:xfrm>
              <a:off x="6629401" y="4588048"/>
              <a:ext cx="3806825" cy="50958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212421" name="Rectangle 5" descr="Brown Marble"/>
            <p:cNvSpPr>
              <a:spLocks noChangeArrowheads="1"/>
            </p:cNvSpPr>
            <p:nvPr/>
          </p:nvSpPr>
          <p:spPr bwMode="auto">
            <a:xfrm>
              <a:off x="6629401" y="4234037"/>
              <a:ext cx="3806825" cy="33813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212422" name="Rectangle 6" descr="Sand"/>
            <p:cNvSpPr>
              <a:spLocks noChangeArrowheads="1"/>
            </p:cNvSpPr>
            <p:nvPr/>
          </p:nvSpPr>
          <p:spPr bwMode="auto">
            <a:xfrm>
              <a:off x="6629401" y="4022899"/>
              <a:ext cx="3806825" cy="227013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212423" name="Rectangle 7" descr="Brown Marble"/>
            <p:cNvSpPr>
              <a:spLocks noChangeArrowheads="1"/>
            </p:cNvSpPr>
            <p:nvPr/>
          </p:nvSpPr>
          <p:spPr bwMode="auto">
            <a:xfrm>
              <a:off x="6629401" y="3514898"/>
              <a:ext cx="3806825" cy="5080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212424" name="Rectangle 8" descr="Sand"/>
            <p:cNvSpPr>
              <a:spLocks noChangeArrowheads="1"/>
            </p:cNvSpPr>
            <p:nvPr/>
          </p:nvSpPr>
          <p:spPr bwMode="auto">
            <a:xfrm>
              <a:off x="6629401" y="3005312"/>
              <a:ext cx="3806825" cy="5095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212425" name="Rectangle 9" descr="Brown Marble"/>
            <p:cNvSpPr>
              <a:spLocks noChangeArrowheads="1"/>
            </p:cNvSpPr>
            <p:nvPr/>
          </p:nvSpPr>
          <p:spPr bwMode="auto">
            <a:xfrm>
              <a:off x="6629401" y="2837037"/>
              <a:ext cx="3806825" cy="16827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212426" name="Rectangle 10" descr="Sand"/>
            <p:cNvSpPr>
              <a:spLocks noChangeArrowheads="1"/>
            </p:cNvSpPr>
            <p:nvPr/>
          </p:nvSpPr>
          <p:spPr bwMode="auto">
            <a:xfrm>
              <a:off x="6629401" y="2536999"/>
              <a:ext cx="3806825" cy="282575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sp>
          <p:nvSpPr>
            <p:cNvPr id="1212427" name="Rectangle 11" descr="Brown Marble"/>
            <p:cNvSpPr>
              <a:spLocks noChangeArrowheads="1"/>
            </p:cNvSpPr>
            <p:nvPr/>
          </p:nvSpPr>
          <p:spPr bwMode="auto">
            <a:xfrm>
              <a:off x="6637339" y="1746423"/>
              <a:ext cx="3806825" cy="80803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 sz="1350"/>
            </a:p>
          </p:txBody>
        </p:sp>
        <p:grpSp>
          <p:nvGrpSpPr>
            <p:cNvPr id="1212428" name="Group 12"/>
            <p:cNvGrpSpPr>
              <a:grpSpLocks/>
            </p:cNvGrpSpPr>
            <p:nvPr/>
          </p:nvGrpSpPr>
          <p:grpSpPr bwMode="auto">
            <a:xfrm>
              <a:off x="7239001" y="924098"/>
              <a:ext cx="277813" cy="1695450"/>
              <a:chOff x="1104" y="0"/>
              <a:chExt cx="196" cy="1440"/>
            </a:xfrm>
          </p:grpSpPr>
          <p:sp>
            <p:nvSpPr>
              <p:cNvPr id="1212429" name="Rectangle 13"/>
              <p:cNvSpPr>
                <a:spLocks noChangeArrowheads="1"/>
              </p:cNvSpPr>
              <p:nvPr/>
            </p:nvSpPr>
            <p:spPr bwMode="auto">
              <a:xfrm>
                <a:off x="1104" y="864"/>
                <a:ext cx="196" cy="57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 sz="1350"/>
              </a:p>
            </p:txBody>
          </p:sp>
          <p:sp>
            <p:nvSpPr>
              <p:cNvPr id="1212430" name="Freeform 14"/>
              <p:cNvSpPr>
                <a:spLocks/>
              </p:cNvSpPr>
              <p:nvPr/>
            </p:nvSpPr>
            <p:spPr bwMode="auto">
              <a:xfrm>
                <a:off x="1118" y="1310"/>
                <a:ext cx="145" cy="129"/>
              </a:xfrm>
              <a:custGeom>
                <a:avLst/>
                <a:gdLst>
                  <a:gd name="T0" fmla="*/ 60 w 145"/>
                  <a:gd name="T1" fmla="*/ 0 h 115"/>
                  <a:gd name="T2" fmla="*/ 72 w 145"/>
                  <a:gd name="T3" fmla="*/ 24 h 115"/>
                  <a:gd name="T4" fmla="*/ 96 w 145"/>
                  <a:gd name="T5" fmla="*/ 48 h 115"/>
                  <a:gd name="T6" fmla="*/ 108 w 145"/>
                  <a:gd name="T7" fmla="*/ 66 h 115"/>
                  <a:gd name="T8" fmla="*/ 126 w 145"/>
                  <a:gd name="T9" fmla="*/ 84 h 115"/>
                  <a:gd name="T10" fmla="*/ 144 w 145"/>
                  <a:gd name="T11" fmla="*/ 102 h 115"/>
                  <a:gd name="T12" fmla="*/ 126 w 145"/>
                  <a:gd name="T13" fmla="*/ 114 h 115"/>
                  <a:gd name="T14" fmla="*/ 108 w 145"/>
                  <a:gd name="T15" fmla="*/ 114 h 115"/>
                  <a:gd name="T16" fmla="*/ 90 w 145"/>
                  <a:gd name="T17" fmla="*/ 114 h 115"/>
                  <a:gd name="T18" fmla="*/ 72 w 145"/>
                  <a:gd name="T19" fmla="*/ 114 h 115"/>
                  <a:gd name="T20" fmla="*/ 54 w 145"/>
                  <a:gd name="T21" fmla="*/ 114 h 115"/>
                  <a:gd name="T22" fmla="*/ 36 w 145"/>
                  <a:gd name="T23" fmla="*/ 114 h 115"/>
                  <a:gd name="T24" fmla="*/ 18 w 145"/>
                  <a:gd name="T25" fmla="*/ 114 h 115"/>
                  <a:gd name="T26" fmla="*/ 0 w 145"/>
                  <a:gd name="T27" fmla="*/ 108 h 115"/>
                  <a:gd name="T28" fmla="*/ 12 w 145"/>
                  <a:gd name="T29" fmla="*/ 90 h 115"/>
                  <a:gd name="T30" fmla="*/ 30 w 145"/>
                  <a:gd name="T31" fmla="*/ 72 h 115"/>
                  <a:gd name="T32" fmla="*/ 42 w 145"/>
                  <a:gd name="T33" fmla="*/ 54 h 115"/>
                  <a:gd name="T34" fmla="*/ 48 w 145"/>
                  <a:gd name="T35" fmla="*/ 36 h 115"/>
                  <a:gd name="T36" fmla="*/ 66 w 145"/>
                  <a:gd name="T37" fmla="*/ 24 h 115"/>
                  <a:gd name="T38" fmla="*/ 60 w 145"/>
                  <a:gd name="T3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5" h="115">
                    <a:moveTo>
                      <a:pt x="60" y="0"/>
                    </a:moveTo>
                    <a:lnTo>
                      <a:pt x="72" y="24"/>
                    </a:lnTo>
                    <a:lnTo>
                      <a:pt x="96" y="48"/>
                    </a:lnTo>
                    <a:lnTo>
                      <a:pt x="108" y="66"/>
                    </a:lnTo>
                    <a:lnTo>
                      <a:pt x="126" y="84"/>
                    </a:lnTo>
                    <a:lnTo>
                      <a:pt x="144" y="102"/>
                    </a:lnTo>
                    <a:lnTo>
                      <a:pt x="126" y="114"/>
                    </a:lnTo>
                    <a:lnTo>
                      <a:pt x="108" y="114"/>
                    </a:lnTo>
                    <a:lnTo>
                      <a:pt x="90" y="114"/>
                    </a:lnTo>
                    <a:lnTo>
                      <a:pt x="72" y="114"/>
                    </a:lnTo>
                    <a:lnTo>
                      <a:pt x="54" y="114"/>
                    </a:lnTo>
                    <a:lnTo>
                      <a:pt x="36" y="114"/>
                    </a:lnTo>
                    <a:lnTo>
                      <a:pt x="18" y="114"/>
                    </a:lnTo>
                    <a:lnTo>
                      <a:pt x="0" y="108"/>
                    </a:lnTo>
                    <a:lnTo>
                      <a:pt x="12" y="90"/>
                    </a:lnTo>
                    <a:lnTo>
                      <a:pt x="30" y="72"/>
                    </a:lnTo>
                    <a:lnTo>
                      <a:pt x="42" y="54"/>
                    </a:lnTo>
                    <a:lnTo>
                      <a:pt x="48" y="36"/>
                    </a:lnTo>
                    <a:lnTo>
                      <a:pt x="66" y="24"/>
                    </a:lnTo>
                    <a:lnTo>
                      <a:pt x="60" y="0"/>
                    </a:lnTo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 sz="1350"/>
              </a:p>
            </p:txBody>
          </p:sp>
          <p:sp>
            <p:nvSpPr>
              <p:cNvPr id="1212431" name="Rectangle 15"/>
              <p:cNvSpPr>
                <a:spLocks noChangeArrowheads="1"/>
              </p:cNvSpPr>
              <p:nvPr/>
            </p:nvSpPr>
            <p:spPr bwMode="auto">
              <a:xfrm>
                <a:off x="1152" y="0"/>
                <a:ext cx="82" cy="1359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 sz="1350"/>
              </a:p>
            </p:txBody>
          </p:sp>
          <p:sp>
            <p:nvSpPr>
              <p:cNvPr id="1212432" name="Oval 16"/>
              <p:cNvSpPr>
                <a:spLocks noChangeArrowheads="1"/>
              </p:cNvSpPr>
              <p:nvPr/>
            </p:nvSpPr>
            <p:spPr bwMode="auto">
              <a:xfrm>
                <a:off x="1164" y="1037"/>
                <a:ext cx="40" cy="72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 sz="1350"/>
              </a:p>
            </p:txBody>
          </p:sp>
        </p:grpSp>
        <p:grpSp>
          <p:nvGrpSpPr>
            <p:cNvPr id="1212433" name="Group 17"/>
            <p:cNvGrpSpPr>
              <a:grpSpLocks/>
            </p:cNvGrpSpPr>
            <p:nvPr/>
          </p:nvGrpSpPr>
          <p:grpSpPr bwMode="auto">
            <a:xfrm>
              <a:off x="9448801" y="924098"/>
              <a:ext cx="277813" cy="4521200"/>
              <a:chOff x="4817" y="672"/>
              <a:chExt cx="175" cy="2848"/>
            </a:xfrm>
          </p:grpSpPr>
          <p:sp>
            <p:nvSpPr>
              <p:cNvPr id="1212434" name="Rectangle 18"/>
              <p:cNvSpPr>
                <a:spLocks noChangeArrowheads="1"/>
              </p:cNvSpPr>
              <p:nvPr/>
            </p:nvSpPr>
            <p:spPr bwMode="auto">
              <a:xfrm>
                <a:off x="4817" y="1313"/>
                <a:ext cx="175" cy="220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 sz="1350"/>
              </a:p>
            </p:txBody>
          </p:sp>
          <p:grpSp>
            <p:nvGrpSpPr>
              <p:cNvPr id="1212435" name="Group 19"/>
              <p:cNvGrpSpPr>
                <a:grpSpLocks/>
              </p:cNvGrpSpPr>
              <p:nvPr/>
            </p:nvGrpSpPr>
            <p:grpSpPr bwMode="auto">
              <a:xfrm>
                <a:off x="4830" y="672"/>
                <a:ext cx="129" cy="2846"/>
                <a:chOff x="4830" y="672"/>
                <a:chExt cx="129" cy="2846"/>
              </a:xfrm>
            </p:grpSpPr>
            <p:sp>
              <p:nvSpPr>
                <p:cNvPr id="1212436" name="Rectangle 20"/>
                <p:cNvSpPr>
                  <a:spLocks noChangeArrowheads="1"/>
                </p:cNvSpPr>
                <p:nvPr/>
              </p:nvSpPr>
              <p:spPr bwMode="auto">
                <a:xfrm>
                  <a:off x="4857" y="1576"/>
                  <a:ext cx="78" cy="6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5000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MY" sz="1350"/>
                </a:p>
              </p:txBody>
            </p:sp>
            <p:grpSp>
              <p:nvGrpSpPr>
                <p:cNvPr id="1212437" name="Group 21"/>
                <p:cNvGrpSpPr>
                  <a:grpSpLocks/>
                </p:cNvGrpSpPr>
                <p:nvPr/>
              </p:nvGrpSpPr>
              <p:grpSpPr bwMode="auto">
                <a:xfrm>
                  <a:off x="4830" y="672"/>
                  <a:ext cx="129" cy="2846"/>
                  <a:chOff x="4813" y="672"/>
                  <a:chExt cx="129" cy="2846"/>
                </a:xfrm>
              </p:grpSpPr>
              <p:grpSp>
                <p:nvGrpSpPr>
                  <p:cNvPr id="1212438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4813" y="672"/>
                    <a:ext cx="129" cy="2846"/>
                    <a:chOff x="4813" y="672"/>
                    <a:chExt cx="129" cy="2846"/>
                  </a:xfrm>
                </p:grpSpPr>
                <p:sp>
                  <p:nvSpPr>
                    <p:cNvPr id="1212439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4813" y="3403"/>
                      <a:ext cx="129" cy="115"/>
                    </a:xfrm>
                    <a:custGeom>
                      <a:avLst/>
                      <a:gdLst>
                        <a:gd name="T0" fmla="*/ 60 w 145"/>
                        <a:gd name="T1" fmla="*/ 0 h 164"/>
                        <a:gd name="T2" fmla="*/ 72 w 145"/>
                        <a:gd name="T3" fmla="*/ 34 h 164"/>
                        <a:gd name="T4" fmla="*/ 96 w 145"/>
                        <a:gd name="T5" fmla="*/ 68 h 164"/>
                        <a:gd name="T6" fmla="*/ 108 w 145"/>
                        <a:gd name="T7" fmla="*/ 94 h 164"/>
                        <a:gd name="T8" fmla="*/ 126 w 145"/>
                        <a:gd name="T9" fmla="*/ 120 h 164"/>
                        <a:gd name="T10" fmla="*/ 144 w 145"/>
                        <a:gd name="T11" fmla="*/ 145 h 164"/>
                        <a:gd name="T12" fmla="*/ 126 w 145"/>
                        <a:gd name="T13" fmla="*/ 163 h 164"/>
                        <a:gd name="T14" fmla="*/ 108 w 145"/>
                        <a:gd name="T15" fmla="*/ 163 h 164"/>
                        <a:gd name="T16" fmla="*/ 90 w 145"/>
                        <a:gd name="T17" fmla="*/ 163 h 164"/>
                        <a:gd name="T18" fmla="*/ 72 w 145"/>
                        <a:gd name="T19" fmla="*/ 163 h 164"/>
                        <a:gd name="T20" fmla="*/ 54 w 145"/>
                        <a:gd name="T21" fmla="*/ 163 h 164"/>
                        <a:gd name="T22" fmla="*/ 36 w 145"/>
                        <a:gd name="T23" fmla="*/ 163 h 164"/>
                        <a:gd name="T24" fmla="*/ 18 w 145"/>
                        <a:gd name="T25" fmla="*/ 163 h 164"/>
                        <a:gd name="T26" fmla="*/ 0 w 145"/>
                        <a:gd name="T27" fmla="*/ 154 h 164"/>
                        <a:gd name="T28" fmla="*/ 12 w 145"/>
                        <a:gd name="T29" fmla="*/ 128 h 164"/>
                        <a:gd name="T30" fmla="*/ 30 w 145"/>
                        <a:gd name="T31" fmla="*/ 102 h 164"/>
                        <a:gd name="T32" fmla="*/ 42 w 145"/>
                        <a:gd name="T33" fmla="*/ 77 h 164"/>
                        <a:gd name="T34" fmla="*/ 48 w 145"/>
                        <a:gd name="T35" fmla="*/ 51 h 164"/>
                        <a:gd name="T36" fmla="*/ 66 w 145"/>
                        <a:gd name="T37" fmla="*/ 34 h 164"/>
                        <a:gd name="T38" fmla="*/ 60 w 145"/>
                        <a:gd name="T39" fmla="*/ 0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45" h="164">
                          <a:moveTo>
                            <a:pt x="60" y="0"/>
                          </a:moveTo>
                          <a:lnTo>
                            <a:pt x="72" y="34"/>
                          </a:lnTo>
                          <a:lnTo>
                            <a:pt x="96" y="68"/>
                          </a:lnTo>
                          <a:lnTo>
                            <a:pt x="108" y="94"/>
                          </a:lnTo>
                          <a:lnTo>
                            <a:pt x="126" y="120"/>
                          </a:lnTo>
                          <a:lnTo>
                            <a:pt x="144" y="145"/>
                          </a:lnTo>
                          <a:lnTo>
                            <a:pt x="126" y="163"/>
                          </a:lnTo>
                          <a:lnTo>
                            <a:pt x="108" y="163"/>
                          </a:lnTo>
                          <a:lnTo>
                            <a:pt x="90" y="163"/>
                          </a:lnTo>
                          <a:lnTo>
                            <a:pt x="72" y="163"/>
                          </a:lnTo>
                          <a:lnTo>
                            <a:pt x="54" y="163"/>
                          </a:lnTo>
                          <a:lnTo>
                            <a:pt x="36" y="163"/>
                          </a:lnTo>
                          <a:lnTo>
                            <a:pt x="18" y="163"/>
                          </a:lnTo>
                          <a:lnTo>
                            <a:pt x="0" y="154"/>
                          </a:lnTo>
                          <a:lnTo>
                            <a:pt x="12" y="128"/>
                          </a:lnTo>
                          <a:lnTo>
                            <a:pt x="30" y="102"/>
                          </a:lnTo>
                          <a:lnTo>
                            <a:pt x="42" y="77"/>
                          </a:lnTo>
                          <a:lnTo>
                            <a:pt x="48" y="51"/>
                          </a:lnTo>
                          <a:lnTo>
                            <a:pt x="66" y="34"/>
                          </a:lnTo>
                          <a:lnTo>
                            <a:pt x="60" y="0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chemeClr val="bg2">
                            <a:gamma/>
                            <a:shade val="69804"/>
                            <a:invGamma/>
                          </a:schemeClr>
                        </a:gs>
                        <a:gs pos="50000">
                          <a:schemeClr val="bg2"/>
                        </a:gs>
                        <a:gs pos="100000">
                          <a:schemeClr val="bg2">
                            <a:gamma/>
                            <a:shade val="69804"/>
                            <a:invGamma/>
                          </a:schemeClr>
                        </a:gs>
                      </a:gsLst>
                      <a:lin ang="0" scaled="1"/>
                    </a:gra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MY" sz="1350"/>
                    </a:p>
                  </p:txBody>
                </p:sp>
                <p:sp>
                  <p:nvSpPr>
                    <p:cNvPr id="1212440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2486"/>
                      <a:ext cx="78" cy="96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69804"/>
                            <a:invGamma/>
                          </a:schemeClr>
                        </a:gs>
                        <a:gs pos="50000">
                          <a:schemeClr val="bg2"/>
                        </a:gs>
                        <a:gs pos="100000">
                          <a:schemeClr val="bg2">
                            <a:gamma/>
                            <a:shade val="69804"/>
                            <a:invGamma/>
                          </a:schemeClr>
                        </a:gs>
                      </a:gsLst>
                      <a:lin ang="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MY" sz="1350"/>
                    </a:p>
                  </p:txBody>
                </p:sp>
                <p:sp>
                  <p:nvSpPr>
                    <p:cNvPr id="1212441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" y="1701"/>
                      <a:ext cx="78" cy="78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69804"/>
                            <a:invGamma/>
                          </a:schemeClr>
                        </a:gs>
                        <a:gs pos="50000">
                          <a:schemeClr val="bg2"/>
                        </a:gs>
                        <a:gs pos="100000">
                          <a:schemeClr val="bg2">
                            <a:gamma/>
                            <a:shade val="69804"/>
                            <a:invGamma/>
                          </a:schemeClr>
                        </a:gs>
                      </a:gsLst>
                      <a:lin ang="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MY" sz="1350"/>
                    </a:p>
                  </p:txBody>
                </p:sp>
                <p:sp>
                  <p:nvSpPr>
                    <p:cNvPr id="1212442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1" y="672"/>
                      <a:ext cx="73" cy="953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bg2">
                            <a:gamma/>
                            <a:shade val="69804"/>
                            <a:invGamma/>
                          </a:schemeClr>
                        </a:gs>
                        <a:gs pos="50000">
                          <a:schemeClr val="bg2"/>
                        </a:gs>
                        <a:gs pos="100000">
                          <a:schemeClr val="bg2">
                            <a:gamma/>
                            <a:shade val="69804"/>
                            <a:invGamma/>
                          </a:schemeClr>
                        </a:gs>
                      </a:gsLst>
                      <a:lin ang="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MY" sz="1350"/>
                    </a:p>
                  </p:txBody>
                </p:sp>
                <p:sp>
                  <p:nvSpPr>
                    <p:cNvPr id="1212443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54" y="3157"/>
                      <a:ext cx="36" cy="6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MY" sz="1350"/>
                    </a:p>
                  </p:txBody>
                </p:sp>
              </p:grpSp>
              <p:sp>
                <p:nvSpPr>
                  <p:cNvPr id="1212444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857" y="1677"/>
                    <a:ext cx="36" cy="6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MY" sz="1350"/>
                  </a:p>
                </p:txBody>
              </p:sp>
            </p:grpSp>
          </p:grpSp>
        </p:grpSp>
        <p:sp>
          <p:nvSpPr>
            <p:cNvPr id="30" name="Rectangular Callout 29"/>
            <p:cNvSpPr/>
            <p:nvPr/>
          </p:nvSpPr>
          <p:spPr>
            <a:xfrm>
              <a:off x="649519" y="2572716"/>
              <a:ext cx="5871933" cy="1797761"/>
            </a:xfrm>
            <a:prstGeom prst="wedgeRectCallout">
              <a:avLst>
                <a:gd name="adj1" fmla="val -17946"/>
                <a:gd name="adj2" fmla="val 69353"/>
              </a:avLst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57175" indent="-257175">
                <a:spcBef>
                  <a:spcPct val="50000"/>
                </a:spcBef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 implement </a:t>
              </a:r>
              <a:r>
                <a:rPr lang="en-US" altLang="en-US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Multi-stage Image logging for improving the wellbore conditions </a:t>
              </a:r>
              <a:endParaRPr lang="en-MY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8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12936</TotalTime>
  <Words>772</Words>
  <Application>Microsoft Office PowerPoint</Application>
  <PresentationFormat>On-screen Show (4:3)</PresentationFormat>
  <Paragraphs>172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-apple-system</vt:lpstr>
      <vt:lpstr>Arial</vt:lpstr>
      <vt:lpstr>Calibri</vt:lpstr>
      <vt:lpstr>Cambria</vt:lpstr>
      <vt:lpstr>Monotype Sorts</vt:lpstr>
      <vt:lpstr>Symbol</vt:lpstr>
      <vt:lpstr>Times New Roman</vt:lpstr>
      <vt:lpstr>Univers 57 Condensed</vt:lpstr>
      <vt:lpstr>Wingdings</vt:lpstr>
      <vt:lpstr>Office Theme</vt:lpstr>
      <vt:lpstr>PowerPoint Presentation</vt:lpstr>
      <vt:lpstr>Resume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Bahar Kashfi</cp:lastModifiedBy>
  <cp:revision>58</cp:revision>
  <dcterms:created xsi:type="dcterms:W3CDTF">2006-08-16T00:00:00Z</dcterms:created>
  <dcterms:modified xsi:type="dcterms:W3CDTF">2025-02-17T23:46:34Z</dcterms:modified>
</cp:coreProperties>
</file>