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1" r:id="rId6"/>
    <p:sldId id="268" r:id="rId7"/>
    <p:sldId id="272" r:id="rId8"/>
    <p:sldId id="273" r:id="rId9"/>
    <p:sldId id="274" r:id="rId10"/>
    <p:sldId id="275" r:id="rId11"/>
    <p:sldId id="280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9.jp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9.jp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lang="tr-TR" sz="2600" b="1" dirty="0" smtClean="0">
                <a:latin typeface="Cambria" pitchFamily="18" charset="0"/>
                <a:ea typeface="+mj-ea"/>
                <a:cs typeface="+mj-cs"/>
              </a:rPr>
              <a:t>Some Bioactive Components of Algae: Fundamentals and Trends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2103" y="4659982"/>
            <a:ext cx="4123184" cy="1937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600" b="1" dirty="0" err="1" smtClean="0">
                <a:latin typeface="Cambria" pitchFamily="18" charset="0"/>
              </a:rPr>
              <a:t>Assoc</a:t>
            </a:r>
            <a:r>
              <a:rPr lang="tr-TR" sz="2600" b="1" dirty="0" smtClean="0">
                <a:latin typeface="Cambria" pitchFamily="18" charset="0"/>
              </a:rPr>
              <a:t>. Prof. Dr. Seher Dirican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>
              <a:spcBef>
                <a:spcPct val="20000"/>
              </a:spcBef>
            </a:pPr>
            <a:r>
              <a:rPr lang="tr-TR" sz="2200" dirty="0" smtClean="0">
                <a:latin typeface="Cambria" pitchFamily="18" charset="0"/>
              </a:rPr>
              <a:t>Sivas Cumhuriyet </a:t>
            </a:r>
            <a:r>
              <a:rPr lang="tr-TR" sz="2200" dirty="0" err="1" smtClean="0">
                <a:latin typeface="Cambria" pitchFamily="18" charset="0"/>
              </a:rPr>
              <a:t>University</a:t>
            </a:r>
            <a:endParaRPr lang="tr-TR" sz="2200" dirty="0" smtClean="0">
              <a:latin typeface="Cambria" pitchFamily="18" charset="0"/>
            </a:endParaRPr>
          </a:p>
          <a:p>
            <a:pPr>
              <a:spcBef>
                <a:spcPct val="20000"/>
              </a:spcBef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Faculty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of Science</a:t>
            </a:r>
          </a:p>
          <a:p>
            <a:pPr>
              <a:spcBef>
                <a:spcPct val="20000"/>
              </a:spcBef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Department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of Biology </a:t>
            </a:r>
          </a:p>
          <a:p>
            <a:pPr>
              <a:spcBef>
                <a:spcPct val="20000"/>
              </a:spcBef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58140 Sivas – Turkey</a:t>
            </a:r>
          </a:p>
          <a:p>
            <a:pPr>
              <a:spcBef>
                <a:spcPct val="20000"/>
              </a:spcBef>
            </a:pPr>
            <a:r>
              <a:rPr lang="tr-T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E-mail: sdirican@cumhuriyet.edu.tr</a:t>
            </a:r>
            <a:endParaRPr lang="en-US" sz="2200" b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Picture 12" descr="0g446941gg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72519"/>
            <a:ext cx="811138" cy="8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53433" y="591551"/>
            <a:ext cx="234180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2.8. </a:t>
            </a:r>
            <a:r>
              <a:rPr lang="tr-TR" sz="2400" b="1" dirty="0" err="1" smtClean="0">
                <a:latin typeface="Cambria" pitchFamily="18" charset="0"/>
              </a:rPr>
              <a:t>Vitamins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Almost all essential vitamins such as A, B1, B2, B3, B6, B12, C, E, biotin, folic acid and pantothenic acid are found in algae. </a:t>
            </a:r>
            <a:r>
              <a:rPr lang="en-US" sz="2400" b="1" dirty="0">
                <a:solidFill>
                  <a:srgbClr val="00B050"/>
                </a:solidFill>
                <a:latin typeface="Cambria" pitchFamily="18" charset="0"/>
              </a:rPr>
              <a:t>Therefore, vitamins increase the nutritional value of algae. </a:t>
            </a:r>
            <a:r>
              <a:rPr lang="en-US" sz="2400" b="1" dirty="0">
                <a:latin typeface="Cambria" pitchFamily="18" charset="0"/>
              </a:rPr>
              <a:t>Algal species such as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Dunaliella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tertiolecta</a:t>
            </a:r>
            <a:r>
              <a:rPr lang="en-US" sz="2400" b="1" dirty="0">
                <a:latin typeface="Cambria" pitchFamily="18" charset="0"/>
              </a:rPr>
              <a:t>, </a:t>
            </a:r>
            <a:r>
              <a:rPr lang="en-US" sz="2400" b="1" i="1" dirty="0">
                <a:solidFill>
                  <a:srgbClr val="0070C0"/>
                </a:solidFill>
                <a:latin typeface="Cambria" pitchFamily="18" charset="0"/>
              </a:rPr>
              <a:t>Euglena</a:t>
            </a:r>
            <a:r>
              <a:rPr lang="en-US" sz="24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Cambria" pitchFamily="18" charset="0"/>
              </a:rPr>
              <a:t>gracilis</a:t>
            </a:r>
            <a:r>
              <a:rPr lang="tr-TR" sz="2400" b="1" i="1" dirty="0" smtClean="0">
                <a:latin typeface="Cambria" pitchFamily="18" charset="0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Cambria" pitchFamily="18" charset="0"/>
              </a:rPr>
              <a:t>Nannochloropsis</a:t>
            </a: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</a:rPr>
              <a:t>oculata</a:t>
            </a:r>
            <a:r>
              <a:rPr lang="en-US" sz="2400" b="1" dirty="0">
                <a:latin typeface="Cambria" pitchFamily="18" charset="0"/>
              </a:rPr>
              <a:t>, </a:t>
            </a:r>
            <a:r>
              <a:rPr lang="en-US" sz="2400" b="1" i="1" dirty="0">
                <a:solidFill>
                  <a:srgbClr val="00B0F0"/>
                </a:solidFill>
                <a:latin typeface="Cambria" pitchFamily="18" charset="0"/>
              </a:rPr>
              <a:t>Spirulina</a:t>
            </a:r>
            <a:r>
              <a:rPr lang="en-US" sz="2400" b="1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  <a:latin typeface="Cambria" pitchFamily="18" charset="0"/>
              </a:rPr>
              <a:t>platensis</a:t>
            </a:r>
            <a:r>
              <a:rPr lang="tr-TR" sz="2400" b="1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tr-TR" sz="2400" b="1" dirty="0" smtClean="0">
                <a:latin typeface="Cambria" pitchFamily="18" charset="0"/>
              </a:rPr>
              <a:t>and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ambria" pitchFamily="18" charset="0"/>
              </a:rPr>
              <a:t>Tetraselmis</a:t>
            </a:r>
            <a:r>
              <a:rPr lang="en-US" sz="24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mbria" pitchFamily="18" charset="0"/>
              </a:rPr>
              <a:t>suecica</a:t>
            </a:r>
            <a:r>
              <a:rPr lang="en-US" sz="24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produce </a:t>
            </a:r>
            <a:r>
              <a:rPr lang="en-US" sz="2400" b="1" dirty="0">
                <a:latin typeface="Cambria" pitchFamily="18" charset="0"/>
              </a:rPr>
              <a:t>vitamins C and E (</a:t>
            </a:r>
            <a:r>
              <a:rPr lang="en-US" sz="2400" b="1" dirty="0" err="1">
                <a:latin typeface="Cambria" pitchFamily="18" charset="0"/>
              </a:rPr>
              <a:t>Akyıl</a:t>
            </a:r>
            <a:r>
              <a:rPr lang="en-US" sz="2400" b="1" dirty="0">
                <a:latin typeface="Cambria" pitchFamily="18" charset="0"/>
              </a:rPr>
              <a:t> et al. 2016).</a:t>
            </a:r>
            <a:endParaRPr lang="tr-TR" sz="24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4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		</a:t>
            </a:r>
            <a:r>
              <a:rPr lang="en-US" sz="2400" b="1" i="1" dirty="0" err="1">
                <a:solidFill>
                  <a:srgbClr val="FF0000"/>
                </a:solidFill>
                <a:latin typeface="Cambria" pitchFamily="18" charset="0"/>
              </a:rPr>
              <a:t>Porphyra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mbria" pitchFamily="18" charset="0"/>
              </a:rPr>
              <a:t>sp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from red algae contains significant amounts of niacin, folic acid,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</a:rPr>
              <a:t>A and C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vitamins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</a:rPr>
              <a:t>Alçay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et al. 2017).</a:t>
            </a:r>
            <a:endParaRPr lang="en-US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/>
          <a:stretch/>
        </p:blipFill>
        <p:spPr>
          <a:xfrm>
            <a:off x="2595238" y="612014"/>
            <a:ext cx="862622" cy="890266"/>
          </a:xfrm>
          <a:prstGeom prst="rect">
            <a:avLst/>
          </a:prstGeom>
        </p:spPr>
      </p:pic>
      <p:sp>
        <p:nvSpPr>
          <p:cNvPr id="3" name="AutoShape 6" descr="Scenedesmus diagram and image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8" name="Picture 4" descr="Introduction to Eugle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r="2415"/>
          <a:stretch/>
        </p:blipFill>
        <p:spPr bwMode="auto">
          <a:xfrm>
            <a:off x="3508685" y="595223"/>
            <a:ext cx="1221838" cy="9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Nannochloropsis oculata. Image from Malakootian, Hatami, Dowlatshahi,... |  Download Scientific Diagr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4" name="Picture 10" descr="Microscopic image of Nannochloropsis oculata (599x421) from Nutra... |  Download Scientific Diagr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r="35214"/>
          <a:stretch/>
        </p:blipFill>
        <p:spPr bwMode="auto">
          <a:xfrm>
            <a:off x="4785648" y="618651"/>
            <a:ext cx="793753" cy="9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"/>
          <a:stretch/>
        </p:blipFill>
        <p:spPr>
          <a:xfrm>
            <a:off x="5634526" y="617538"/>
            <a:ext cx="853995" cy="903215"/>
          </a:xfrm>
          <a:prstGeom prst="rect">
            <a:avLst/>
          </a:prstGeom>
        </p:spPr>
      </p:pic>
      <p:pic>
        <p:nvPicPr>
          <p:cNvPr id="6156" name="Picture 12" descr="A natural antioxidant for your skin | Tetraselmis Suec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46" y="649107"/>
            <a:ext cx="881523" cy="8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Full article: Porphyra migitae sp. nov. (Bangiales, Rhodophyta) from Jap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16" descr="Full article: Porphyra migitae sp. nov. (Bangiales, Rhodophyta) from Jap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62" name="Picture 18" descr="Porphyra - Alchetron, The Free Social Encyclo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717032"/>
            <a:ext cx="22171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31475" y="486988"/>
            <a:ext cx="239918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2.9. Minerals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Algae contain more minerals than terrestrial plants because they are in constant contact with water and absorb minerals directly. </a:t>
            </a:r>
            <a:r>
              <a:rPr lang="en-US" sz="2200" b="1" dirty="0">
                <a:solidFill>
                  <a:srgbClr val="00B050"/>
                </a:solidFill>
                <a:latin typeface="Cambria" pitchFamily="18" charset="0"/>
              </a:rPr>
              <a:t>Algae contain calcium, magnesium, sodium, phosphorus, potassium, copper, zinc, iron, manganese, iodine, molybdenum and selenium.</a:t>
            </a:r>
            <a:r>
              <a:rPr lang="tr-TR" sz="24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4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4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		</a:t>
            </a:r>
            <a:r>
              <a:rPr lang="en-US" sz="2200" b="1" dirty="0" smtClean="0">
                <a:solidFill>
                  <a:srgbClr val="0070C0"/>
                </a:solidFill>
                <a:latin typeface="Cambria" pitchFamily="18" charset="0"/>
              </a:rPr>
              <a:t>However</a:t>
            </a:r>
            <a:r>
              <a:rPr lang="en-US" sz="2200" b="1" dirty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en-US" sz="2200" b="1" dirty="0">
                <a:solidFill>
                  <a:srgbClr val="00B050"/>
                </a:solidFill>
                <a:latin typeface="Cambria" pitchFamily="18" charset="0"/>
              </a:rPr>
              <a:t>green algae </a:t>
            </a:r>
            <a:r>
              <a:rPr lang="en-US" sz="2200" b="1" dirty="0">
                <a:solidFill>
                  <a:srgbClr val="0070C0"/>
                </a:solidFill>
                <a:latin typeface="Cambria" pitchFamily="18" charset="0"/>
              </a:rPr>
              <a:t>contain more calcium than 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red</a:t>
            </a:r>
            <a:r>
              <a:rPr lang="en-US" sz="2200" b="1" dirty="0">
                <a:solidFill>
                  <a:srgbClr val="0070C0"/>
                </a:solidFill>
                <a:latin typeface="Cambria" pitchFamily="18" charset="0"/>
              </a:rPr>
              <a:t> and </a:t>
            </a:r>
            <a:r>
              <a:rPr lang="en-US" sz="2200" b="1" dirty="0">
                <a:solidFill>
                  <a:srgbClr val="C00000"/>
                </a:solidFill>
                <a:latin typeface="Cambria" pitchFamily="18" charset="0"/>
              </a:rPr>
              <a:t>brown</a:t>
            </a:r>
            <a:r>
              <a:rPr lang="en-US" sz="2200" b="1" dirty="0">
                <a:solidFill>
                  <a:srgbClr val="0070C0"/>
                </a:solidFill>
                <a:latin typeface="Cambria" pitchFamily="18" charset="0"/>
              </a:rPr>
              <a:t> algae. </a:t>
            </a:r>
            <a:r>
              <a:rPr lang="en-US" sz="2200" b="1" dirty="0">
                <a:latin typeface="Cambria" pitchFamily="18" charset="0"/>
              </a:rPr>
              <a:t>In contrast, 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red</a:t>
            </a:r>
            <a:r>
              <a:rPr lang="en-US" sz="2200" b="1" dirty="0">
                <a:latin typeface="Cambria" pitchFamily="18" charset="0"/>
              </a:rPr>
              <a:t> and </a:t>
            </a:r>
            <a:r>
              <a:rPr lang="en-US" sz="2200" b="1" dirty="0">
                <a:solidFill>
                  <a:srgbClr val="C00000"/>
                </a:solidFill>
                <a:latin typeface="Cambria" pitchFamily="18" charset="0"/>
              </a:rPr>
              <a:t>brown</a:t>
            </a:r>
            <a:r>
              <a:rPr lang="en-US" sz="2200" b="1" dirty="0">
                <a:latin typeface="Cambria" pitchFamily="18" charset="0"/>
              </a:rPr>
              <a:t> algae tend to accumulate higher levels of sodium, potassium and zinc than </a:t>
            </a:r>
            <a:r>
              <a:rPr lang="en-US" sz="2200" b="1" dirty="0">
                <a:solidFill>
                  <a:srgbClr val="00B050"/>
                </a:solidFill>
                <a:latin typeface="Cambria" pitchFamily="18" charset="0"/>
              </a:rPr>
              <a:t>green algae</a:t>
            </a:r>
            <a:r>
              <a:rPr lang="en-US" sz="2200" b="1" dirty="0">
                <a:latin typeface="Cambria" pitchFamily="18" charset="0"/>
              </a:rPr>
              <a:t>. (</a:t>
            </a:r>
            <a:r>
              <a:rPr lang="en-US" sz="2200" b="1" dirty="0" err="1">
                <a:latin typeface="Cambria" pitchFamily="18" charset="0"/>
              </a:rPr>
              <a:t>Polat</a:t>
            </a:r>
            <a:r>
              <a:rPr lang="en-US" sz="2200" b="1" dirty="0">
                <a:latin typeface="Cambria" pitchFamily="18" charset="0"/>
              </a:rPr>
              <a:t> and </a:t>
            </a:r>
            <a:r>
              <a:rPr lang="en-US" sz="2200" b="1" dirty="0" err="1">
                <a:latin typeface="Cambria" pitchFamily="18" charset="0"/>
              </a:rPr>
              <a:t>Polat</a:t>
            </a:r>
            <a:r>
              <a:rPr lang="en-US" sz="2200" b="1" dirty="0">
                <a:latin typeface="Cambria" pitchFamily="18" charset="0"/>
              </a:rPr>
              <a:t>, 2022).</a:t>
            </a:r>
            <a:endParaRPr lang="en-US" sz="2200" b="1" dirty="0" smtClean="0">
              <a:latin typeface="Cambria" pitchFamily="18" charset="0"/>
            </a:endParaRPr>
          </a:p>
        </p:txBody>
      </p:sp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6" descr="Scenedesmus diagram and image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Nannochloropsis oculata. Image from Malakootian, Hatami, Dowlatshahi,... |  Download Scientific Diagr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4" descr="Full article: Porphyra migitae sp. nov. (Bangiales, Rhodophyta) from Jap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16" descr="Full article: Porphyra migitae sp. nov. (Bangiales, Rhodophyta) from Jap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0" name="Picture 2" descr="Mineraller nelerdir? Mineraller hangi besinlerde bulunur, özellikleri  nelerdir? - Gıda Hatt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15442" r="7077" b="8960"/>
          <a:stretch/>
        </p:blipFill>
        <p:spPr bwMode="auto">
          <a:xfrm>
            <a:off x="2699792" y="176135"/>
            <a:ext cx="4027331" cy="12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in characteristics of Rhodophyceae ( Red alga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70" y="3328917"/>
            <a:ext cx="1625880" cy="13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haracteristics of Phaeophyceae (Brown algae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" b="2183"/>
          <a:stretch/>
        </p:blipFill>
        <p:spPr bwMode="auto">
          <a:xfrm>
            <a:off x="6444207" y="3328917"/>
            <a:ext cx="1696779" cy="13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ain Characteristics of Class Chlorophyceae (Green algae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 b="2112"/>
          <a:stretch/>
        </p:blipFill>
        <p:spPr bwMode="auto">
          <a:xfrm>
            <a:off x="1979712" y="3328917"/>
            <a:ext cx="1656184" cy="13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599" y="304800"/>
            <a:ext cx="225516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3. </a:t>
            </a:r>
            <a:r>
              <a:rPr lang="tr-TR" sz="2400" b="1" dirty="0" err="1" smtClean="0">
                <a:latin typeface="Cambria" pitchFamily="18" charset="0"/>
              </a:rPr>
              <a:t>Conclusion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60375" y="15857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bioactive component contents of algae may vary depending on the species, physiological state of the species, locality and season. </a:t>
            </a:r>
            <a:r>
              <a:rPr lang="en-US" sz="2600" b="1" dirty="0">
                <a:solidFill>
                  <a:srgbClr val="00B050"/>
                </a:solidFill>
                <a:latin typeface="Cambria" pitchFamily="18" charset="0"/>
              </a:rPr>
              <a:t>Bioactive components provide color, taste and odor characteristics specific to algae, as well as protective properties against bacteria, viruses, fungi and parasites.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600" b="1" dirty="0" smtClean="0">
                <a:latin typeface="Cambria" pitchFamily="18" charset="0"/>
              </a:rPr>
              <a:t>		</a:t>
            </a:r>
            <a:r>
              <a:rPr lang="en-US" sz="2600" b="1" dirty="0" smtClean="0">
                <a:solidFill>
                  <a:srgbClr val="0070C0"/>
                </a:solidFill>
                <a:latin typeface="Cambria" pitchFamily="18" charset="0"/>
              </a:rPr>
              <a:t>Algae </a:t>
            </a:r>
            <a:r>
              <a:rPr lang="en-US" sz="2600" b="1" dirty="0">
                <a:solidFill>
                  <a:srgbClr val="0070C0"/>
                </a:solidFill>
                <a:latin typeface="Cambria" pitchFamily="18" charset="0"/>
              </a:rPr>
              <a:t>are sustainable and excellent natural sources for the production of bioactive components. </a:t>
            </a:r>
            <a:r>
              <a:rPr lang="en-US" sz="2600" b="1" dirty="0">
                <a:solidFill>
                  <a:srgbClr val="C00000"/>
                </a:solidFill>
                <a:latin typeface="Cambria" pitchFamily="18" charset="0"/>
              </a:rPr>
              <a:t>Since they can show a very rapid biomass increase, much higher amounts of bioactive components can be obtained from algae compared to terrestrial plants. </a:t>
            </a:r>
            <a:r>
              <a:rPr lang="en-US" sz="2600" b="1" dirty="0">
                <a:solidFill>
                  <a:srgbClr val="002060"/>
                </a:solidFill>
                <a:latin typeface="Cambria" pitchFamily="18" charset="0"/>
              </a:rPr>
              <a:t>Bioactive components obtained from algae are successfully used in many application areas such as food, cosmetics, energy, pharmacy and medicine.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600" b="1" dirty="0" smtClean="0">
                <a:latin typeface="Cambria" pitchFamily="18" charset="0"/>
              </a:rPr>
              <a:t>		</a:t>
            </a:r>
            <a:r>
              <a:rPr lang="en-US" sz="2600" b="1" dirty="0" smtClean="0">
                <a:solidFill>
                  <a:srgbClr val="7030A0"/>
                </a:solidFill>
                <a:latin typeface="Cambria" pitchFamily="18" charset="0"/>
              </a:rPr>
              <a:t>Despite </a:t>
            </a:r>
            <a:r>
              <a:rPr lang="en-US" sz="2600" b="1" dirty="0">
                <a:solidFill>
                  <a:srgbClr val="7030A0"/>
                </a:solidFill>
                <a:latin typeface="Cambria" pitchFamily="18" charset="0"/>
              </a:rPr>
              <a:t>these benefits, the bioactive components of algae are still a new topic. </a:t>
            </a:r>
            <a:r>
              <a:rPr lang="en-US" sz="2600" b="1" dirty="0">
                <a:solidFill>
                  <a:srgbClr val="002060"/>
                </a:solidFill>
                <a:latin typeface="Cambria" pitchFamily="18" charset="0"/>
              </a:rPr>
              <a:t>As a result, more studies are needed on the bioactive components of algae, their mechanisms of impact and bioavailability</a:t>
            </a:r>
            <a:r>
              <a:rPr lang="en-US" sz="2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tr-TR" sz="2600" b="1" dirty="0" smtClean="0">
                <a:latin typeface="Cambria" pitchFamily="18" charset="0"/>
              </a:rPr>
              <a:t>           </a:t>
            </a:r>
            <a:r>
              <a:rPr lang="en-US" sz="2600" b="1" i="1" dirty="0" smtClean="0">
                <a:solidFill>
                  <a:srgbClr val="FF0000"/>
                </a:solidFill>
                <a:latin typeface="Cambria" pitchFamily="18" charset="0"/>
              </a:rPr>
              <a:t>Thank </a:t>
            </a:r>
            <a:r>
              <a:rPr lang="en-US" sz="2600" b="1" i="1" dirty="0">
                <a:solidFill>
                  <a:srgbClr val="FF0000"/>
                </a:solidFill>
                <a:latin typeface="Cambria" pitchFamily="18" charset="0"/>
              </a:rPr>
              <a:t>you very much for listening to me.</a:t>
            </a:r>
            <a:endParaRPr lang="en-US" sz="2600" b="1" i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6" descr="Scenedesmus diagram and image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Nannochloropsis oculata. Image from Malakootian, Hatami, Dowlatshahi,... |  Download Scientific Diagr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4" descr="Full article: Porphyra migitae sp. nov. (Bangiales, Rhodophyta) from Jap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16" descr="Full article: Porphyra migitae sp. nov. (Bangiales, Rhodophyta) from Jap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6" name="Picture 4" descr="What Is The Difference Between Algae And Microalgae? -ETprote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5"/>
          <a:stretch/>
        </p:blipFill>
        <p:spPr bwMode="auto">
          <a:xfrm>
            <a:off x="6150349" y="160337"/>
            <a:ext cx="1130775" cy="13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The Power of Microalgae Unlocked - Natures Green Gol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200" name="Picture 8" descr="Applications of freeze-dried microalgae and macroalgae | Barnal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42" y="160337"/>
            <a:ext cx="2436907" cy="13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icroalgae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08" y="160337"/>
            <a:ext cx="1199870" cy="13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ix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06" y="5723379"/>
            <a:ext cx="464317" cy="44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mix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83" y="5629534"/>
            <a:ext cx="464317" cy="44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4" y="1160912"/>
            <a:ext cx="785091" cy="7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225018" y="5868418"/>
            <a:ext cx="4808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/>
              <a:t>I can </a:t>
            </a:r>
            <a:r>
              <a:rPr lang="tr-TR" sz="1400" dirty="0" err="1"/>
              <a:t>answer</a:t>
            </a:r>
            <a:r>
              <a:rPr lang="tr-TR" sz="1400" dirty="0"/>
              <a:t> </a:t>
            </a:r>
            <a:r>
              <a:rPr lang="tr-TR" sz="1400" dirty="0" err="1"/>
              <a:t>any</a:t>
            </a:r>
            <a:r>
              <a:rPr lang="tr-TR" sz="1400" dirty="0"/>
              <a:t> </a:t>
            </a:r>
            <a:r>
              <a:rPr lang="tr-TR" sz="1400" dirty="0" err="1"/>
              <a:t>questions</a:t>
            </a:r>
            <a:r>
              <a:rPr lang="tr-TR" sz="1400" dirty="0"/>
              <a:t> </a:t>
            </a:r>
            <a:r>
              <a:rPr lang="tr-TR" sz="1400" dirty="0" err="1"/>
              <a:t>you</a:t>
            </a:r>
            <a:r>
              <a:rPr lang="tr-TR" sz="1400" dirty="0"/>
              <a:t> </a:t>
            </a:r>
            <a:r>
              <a:rPr lang="tr-TR" sz="1400" dirty="0" err="1"/>
              <a:t>may</a:t>
            </a:r>
            <a:r>
              <a:rPr lang="tr-TR" sz="1400" dirty="0"/>
              <a:t> have on the </a:t>
            </a:r>
            <a:r>
              <a:rPr lang="tr-TR" sz="1400" dirty="0" err="1"/>
              <a:t>subject</a:t>
            </a:r>
            <a:r>
              <a:rPr lang="tr-TR" sz="1400" dirty="0"/>
              <a:t>, </a:t>
            </a:r>
            <a:r>
              <a:rPr lang="tr-TR" sz="1400" dirty="0" err="1"/>
              <a:t>if</a:t>
            </a:r>
            <a:r>
              <a:rPr lang="tr-TR" sz="1400" dirty="0"/>
              <a:t> </a:t>
            </a:r>
            <a:r>
              <a:rPr lang="tr-TR" sz="1400" dirty="0" err="1"/>
              <a:t>any</a:t>
            </a:r>
            <a:r>
              <a:rPr lang="tr-T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7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51520" y="584503"/>
            <a:ext cx="2399184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1. </a:t>
            </a:r>
            <a:r>
              <a:rPr lang="tr-TR" sz="2400" b="1" dirty="0" err="1" smtClean="0">
                <a:latin typeface="Cambria" pitchFamily="18" charset="0"/>
              </a:rPr>
              <a:t>Introduction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ambria" pitchFamily="18" charset="0"/>
              </a:rPr>
              <a:t>Bioactive components are important compounds of the secondary metabolism of plants, animals, microorganisms and aquatic organisms are metabolites that exhibit various biological effects in living organisms</a:t>
            </a: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r>
              <a:rPr lang="tr-TR" sz="20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In order to obtain bioactive components, a process called extraction is 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used 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Taşkıran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et al. 2023).</a:t>
            </a:r>
            <a:endParaRPr lang="tr-TR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000" b="1" dirty="0">
                <a:latin typeface="Cambria" pitchFamily="18" charset="0"/>
              </a:rPr>
              <a:t>	</a:t>
            </a:r>
            <a:r>
              <a:rPr lang="tr-TR" sz="2000" b="1" dirty="0" smtClean="0">
                <a:latin typeface="Cambria" pitchFamily="18" charset="0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The interest in the use of bioactive components obtained from algae is increasing day by day in the world.</a:t>
            </a:r>
            <a:endParaRPr lang="en-US" sz="2000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7"/>
          <a:stretch/>
        </p:blipFill>
        <p:spPr>
          <a:xfrm>
            <a:off x="5004048" y="3717032"/>
            <a:ext cx="1644895" cy="137438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b="31047"/>
          <a:stretch/>
        </p:blipFill>
        <p:spPr>
          <a:xfrm>
            <a:off x="827584" y="3717032"/>
            <a:ext cx="4067944" cy="1415008"/>
          </a:xfrm>
          <a:prstGeom prst="rect">
            <a:avLst/>
          </a:prstGeom>
        </p:spPr>
      </p:pic>
      <p:pic>
        <p:nvPicPr>
          <p:cNvPr id="6" name="Picture 1034" descr="scienc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30776"/>
            <a:ext cx="3229071" cy="12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374383" cy="137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</a:rPr>
              <a:t>Algal species living in the sea consist of fatty acids with longer chains and more than two double bonds compared to algae living in 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</a:rPr>
              <a:t>freshwater 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mbria" pitchFamily="18" charset="0"/>
              </a:rPr>
              <a:t>Bayizit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</a:rPr>
              <a:t> et al. 2001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</a:rPr>
              <a:t>).</a:t>
            </a:r>
            <a:endParaRPr lang="tr-TR" sz="3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3600" b="1" dirty="0" smtClean="0">
                <a:latin typeface="Cambria" pitchFamily="18" charset="0"/>
              </a:rPr>
              <a:t>		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</a:rPr>
              <a:t>Omega-3 fatty acids are first synthesized by algae living in water such as </a:t>
            </a:r>
            <a:r>
              <a:rPr lang="en-US" sz="3600" b="1" i="1" dirty="0" err="1" smtClean="0">
                <a:solidFill>
                  <a:srgbClr val="00B050"/>
                </a:solidFill>
                <a:latin typeface="Cambria" pitchFamily="18" charset="0"/>
              </a:rPr>
              <a:t>Dunaliella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Cambria" pitchFamily="18" charset="0"/>
              </a:rPr>
              <a:t>salina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</a:rPr>
              <a:t>, </a:t>
            </a:r>
            <a:r>
              <a:rPr lang="en-US" sz="3600" b="1" i="1" dirty="0" smtClean="0">
                <a:solidFill>
                  <a:srgbClr val="00B050"/>
                </a:solidFill>
                <a:latin typeface="Cambria" pitchFamily="18" charset="0"/>
              </a:rPr>
              <a:t>Spirulina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  <a:latin typeface="Cambria" pitchFamily="18" charset="0"/>
              </a:rPr>
              <a:t>platensis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</a:rPr>
              <a:t>, </a:t>
            </a:r>
            <a:r>
              <a:rPr lang="en-US" sz="3600" b="1" i="1" dirty="0" smtClean="0">
                <a:solidFill>
                  <a:srgbClr val="00B050"/>
                </a:solidFill>
                <a:latin typeface="Cambria" pitchFamily="18" charset="0"/>
              </a:rPr>
              <a:t>Chlorella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Cambria" pitchFamily="18" charset="0"/>
              </a:rPr>
              <a:t>pyrenoidosa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These fatty acids then accumulate in increasing amounts by passing through the food chain into the bodies of various 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</a:rPr>
              <a:t>zooplankton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3600" b="1" dirty="0" smtClean="0">
                <a:latin typeface="Cambria" pitchFamily="18" charset="0"/>
              </a:rPr>
              <a:t>mussels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oysters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3600" b="1" dirty="0" smtClean="0">
                <a:solidFill>
                  <a:srgbClr val="FFC000"/>
                </a:solidFill>
                <a:latin typeface="Cambria" pitchFamily="18" charset="0"/>
              </a:rPr>
              <a:t>shrimps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and </a:t>
            </a:r>
            <a:r>
              <a:rPr lang="en-US" sz="3600" b="1" dirty="0" smtClean="0">
                <a:solidFill>
                  <a:srgbClr val="00B0F0"/>
                </a:solidFill>
                <a:latin typeface="Cambria" pitchFamily="18" charset="0"/>
              </a:rPr>
              <a:t>fish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</a:rPr>
              <a:t>Öztürk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2014).</a:t>
            </a:r>
            <a:endParaRPr lang="tr-TR" sz="3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3600" b="1" dirty="0">
                <a:latin typeface="Cambria" pitchFamily="18" charset="0"/>
              </a:rPr>
              <a:t>	</a:t>
            </a:r>
            <a:r>
              <a:rPr lang="tr-TR" sz="3600" b="1" dirty="0" smtClean="0">
                <a:latin typeface="Cambria" pitchFamily="18" charset="0"/>
              </a:rPr>
              <a:t>	</a:t>
            </a:r>
            <a:r>
              <a:rPr lang="en-US" sz="3600" b="1" dirty="0" smtClean="0">
                <a:latin typeface="Cambria" pitchFamily="18" charset="0"/>
              </a:rPr>
              <a:t>Algal </a:t>
            </a:r>
            <a:r>
              <a:rPr lang="en-US" sz="3600" b="1" dirty="0">
                <a:latin typeface="Cambria" pitchFamily="18" charset="0"/>
              </a:rPr>
              <a:t>species such as </a:t>
            </a:r>
            <a:r>
              <a:rPr lang="en-US" sz="3600" b="1" i="1" dirty="0">
                <a:solidFill>
                  <a:srgbClr val="00B050"/>
                </a:solidFill>
                <a:latin typeface="Cambria" pitchFamily="18" charset="0"/>
              </a:rPr>
              <a:t>Chlorella</a:t>
            </a:r>
            <a:r>
              <a:rPr lang="en-US" sz="36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Cambria" pitchFamily="18" charset="0"/>
              </a:rPr>
              <a:t>minutissima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Cambria" pitchFamily="18" charset="0"/>
              </a:rPr>
              <a:t>Crypthecodinium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mbria" pitchFamily="18" charset="0"/>
              </a:rPr>
              <a:t>cohnii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Cambria" pitchFamily="18" charset="0"/>
              </a:rPr>
              <a:t>Dunaliella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itchFamily="18" charset="0"/>
              </a:rPr>
              <a:t>tertiolecta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>
                <a:solidFill>
                  <a:srgbClr val="00B0F0"/>
                </a:solidFill>
                <a:latin typeface="Cambria" pitchFamily="18" charset="0"/>
              </a:rPr>
              <a:t>Euglena</a:t>
            </a:r>
            <a:r>
              <a:rPr lang="en-US" sz="3600" b="1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Cambria" pitchFamily="18" charset="0"/>
              </a:rPr>
              <a:t>gracilis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FFC000"/>
                </a:solidFill>
                <a:latin typeface="Cambria" pitchFamily="18" charset="0"/>
              </a:rPr>
              <a:t>Porphyridium</a:t>
            </a:r>
            <a:r>
              <a:rPr lang="en-US" sz="3600" b="1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latin typeface="Cambria" pitchFamily="18" charset="0"/>
              </a:rPr>
              <a:t>cruentum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00B050"/>
                </a:solidFill>
                <a:latin typeface="Cambria" pitchFamily="18" charset="0"/>
              </a:rPr>
              <a:t>Monodus</a:t>
            </a:r>
            <a:r>
              <a:rPr lang="en-US" sz="36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Cambria" pitchFamily="18" charset="0"/>
              </a:rPr>
              <a:t>subterraneus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Cambria" pitchFamily="18" charset="0"/>
              </a:rPr>
              <a:t>Navicula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itchFamily="18" charset="0"/>
              </a:rPr>
              <a:t>saprophilla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Cambria" pitchFamily="18" charset="0"/>
              </a:rPr>
              <a:t>Nitzschia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itchFamily="18" charset="0"/>
              </a:rPr>
              <a:t>ovalis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Cambria" pitchFamily="18" charset="0"/>
              </a:rPr>
              <a:t>Nannochloropsis</a:t>
            </a:r>
            <a:r>
              <a:rPr lang="en-US" sz="36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itchFamily="18" charset="0"/>
              </a:rPr>
              <a:t>gaditana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Cambria" pitchFamily="18" charset="0"/>
              </a:rPr>
              <a:t>Phaedactylum</a:t>
            </a:r>
            <a:r>
              <a:rPr lang="en-US" sz="36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Cambria" pitchFamily="18" charset="0"/>
              </a:rPr>
              <a:t>tircornatum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>
                <a:solidFill>
                  <a:srgbClr val="00B050"/>
                </a:solidFill>
                <a:latin typeface="Cambria" pitchFamily="18" charset="0"/>
              </a:rPr>
              <a:t>Spirulina</a:t>
            </a:r>
            <a:r>
              <a:rPr lang="en-US" sz="36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600" b="1" i="1" dirty="0">
                <a:solidFill>
                  <a:srgbClr val="00B050"/>
                </a:solidFill>
                <a:latin typeface="Cambria" pitchFamily="18" charset="0"/>
              </a:rPr>
              <a:t>platensis</a:t>
            </a:r>
            <a:r>
              <a:rPr lang="en-US" sz="3600" b="1" dirty="0">
                <a:latin typeface="Cambria" pitchFamily="18" charset="0"/>
              </a:rPr>
              <a:t>, </a:t>
            </a:r>
            <a:r>
              <a:rPr lang="en-US" sz="3600" b="1" i="1" dirty="0">
                <a:solidFill>
                  <a:srgbClr val="0070C0"/>
                </a:solidFill>
                <a:latin typeface="Cambria" pitchFamily="18" charset="0"/>
              </a:rPr>
              <a:t>Spirulina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mbria" pitchFamily="18" charset="0"/>
              </a:rPr>
              <a:t>maxima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3600" b="1" dirty="0">
                <a:latin typeface="Cambria" pitchFamily="18" charset="0"/>
              </a:rPr>
              <a:t>and </a:t>
            </a:r>
            <a:r>
              <a:rPr lang="en-US" sz="3600" b="1" i="1" dirty="0" err="1">
                <a:solidFill>
                  <a:srgbClr val="C00000"/>
                </a:solidFill>
                <a:latin typeface="Cambria" pitchFamily="18" charset="0"/>
              </a:rPr>
              <a:t>Thalassiosira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itchFamily="18" charset="0"/>
              </a:rPr>
              <a:t>sp</a:t>
            </a:r>
            <a:r>
              <a:rPr lang="tr-TR" sz="3600" b="1" i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600" b="1" dirty="0">
                <a:latin typeface="Cambria" pitchFamily="18" charset="0"/>
              </a:rPr>
              <a:t>are commercially produced because they contain high amounts of essential fatty </a:t>
            </a:r>
            <a:r>
              <a:rPr lang="en-US" sz="3600" b="1" dirty="0" smtClean="0">
                <a:latin typeface="Cambria" pitchFamily="18" charset="0"/>
              </a:rPr>
              <a:t>acids </a:t>
            </a:r>
            <a:r>
              <a:rPr lang="en-US" sz="3600" b="1" dirty="0">
                <a:latin typeface="Cambria" pitchFamily="18" charset="0"/>
              </a:rPr>
              <a:t>(</a:t>
            </a:r>
            <a:r>
              <a:rPr lang="en-US" sz="3600" b="1" dirty="0" err="1">
                <a:latin typeface="Cambria" pitchFamily="18" charset="0"/>
              </a:rPr>
              <a:t>Eryalçın</a:t>
            </a:r>
            <a:r>
              <a:rPr lang="en-US" sz="3600" b="1" dirty="0">
                <a:latin typeface="Cambria" pitchFamily="18" charset="0"/>
              </a:rPr>
              <a:t>, 2011).</a:t>
            </a:r>
            <a:endParaRPr lang="en-US" sz="3600" b="1" dirty="0" smtClean="0">
              <a:latin typeface="Cambria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/>
          <a:stretch/>
        </p:blipFill>
        <p:spPr>
          <a:xfrm>
            <a:off x="6050331" y="737669"/>
            <a:ext cx="845874" cy="76425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"/>
          <a:stretch/>
        </p:blipFill>
        <p:spPr>
          <a:xfrm>
            <a:off x="6951090" y="737669"/>
            <a:ext cx="724351" cy="77232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37669"/>
            <a:ext cx="703948" cy="76201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8600" y="595593"/>
            <a:ext cx="582173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 Some Bioactive Components of Algae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2.1.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Fatty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Acids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2295" y="484337"/>
            <a:ext cx="215859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2.2. </a:t>
            </a:r>
            <a:r>
              <a:rPr lang="tr-TR" sz="2400" b="1" dirty="0" err="1" smtClean="0">
                <a:latin typeface="Cambria" pitchFamily="18" charset="0"/>
              </a:rPr>
              <a:t>Proteins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Algae are very rich in protein. 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In particular, the </a:t>
            </a:r>
            <a:r>
              <a:rPr lang="en-US" sz="2000" b="1" i="1" dirty="0">
                <a:solidFill>
                  <a:srgbClr val="00B050"/>
                </a:solidFill>
                <a:latin typeface="Cambria" pitchFamily="18" charset="0"/>
              </a:rPr>
              <a:t>Spirulina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 contains up to 70% protein in dry mass, much higher than the common sources of protein: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beef (17%)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,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" pitchFamily="18" charset="0"/>
              </a:rPr>
              <a:t>fish (20%)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,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ambria" pitchFamily="18" charset="0"/>
              </a:rPr>
              <a:t>eggs (47%)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,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soybeans (35%)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and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ambria" pitchFamily="18" charset="0"/>
              </a:rPr>
              <a:t>chickpeas (18%)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(Zhou et al. 2022; </a:t>
            </a:r>
            <a:r>
              <a:rPr lang="en-US" sz="2000" b="1" dirty="0" err="1">
                <a:solidFill>
                  <a:srgbClr val="00B050"/>
                </a:solidFill>
                <a:latin typeface="Cambria" pitchFamily="18" charset="0"/>
              </a:rPr>
              <a:t>Eilam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 et al. 2023). </a:t>
            </a:r>
            <a:r>
              <a:rPr lang="en-US" sz="2000" b="1" dirty="0">
                <a:solidFill>
                  <a:srgbClr val="0070C0"/>
                </a:solidFill>
                <a:latin typeface="Cambria" pitchFamily="18" charset="0"/>
              </a:rPr>
              <a:t>According to these ratios, </a:t>
            </a:r>
            <a:r>
              <a:rPr lang="en-US" sz="2000" b="1" i="1" dirty="0">
                <a:solidFill>
                  <a:srgbClr val="0070C0"/>
                </a:solidFill>
                <a:latin typeface="Cambria" pitchFamily="18" charset="0"/>
              </a:rPr>
              <a:t>Spirulina</a:t>
            </a:r>
            <a:r>
              <a:rPr lang="en-US" sz="2000" b="1" dirty="0">
                <a:solidFill>
                  <a:srgbClr val="0070C0"/>
                </a:solidFill>
                <a:latin typeface="Cambria" pitchFamily="18" charset="0"/>
              </a:rPr>
              <a:t> contains much more protein than other terrestrial plants such as soybeans and chickpeas, as well as beef, fish and </a:t>
            </a: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</a:rPr>
              <a:t>eggs.</a:t>
            </a:r>
            <a:endParaRPr lang="tr-TR" sz="20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000" b="1" dirty="0">
                <a:latin typeface="Cambria" pitchFamily="18" charset="0"/>
              </a:rPr>
              <a:t>	</a:t>
            </a:r>
            <a:r>
              <a:rPr lang="tr-TR" sz="2000" b="1" dirty="0" smtClean="0">
                <a:latin typeface="Cambria" pitchFamily="18" charset="0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Cambria" pitchFamily="18" charset="0"/>
              </a:rPr>
              <a:t>At the same time, algae proteins contain high levels of essential amino acids. 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Algae have become an alternative and functional product that can replace animal protein in recent years due to their protein and other nutrients.</a:t>
            </a:r>
            <a:r>
              <a:rPr lang="tr-TR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" name="Picture 4" descr="atlayan balık an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73" y="853746"/>
            <a:ext cx="883877" cy="57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9788" r="16929" b="17830"/>
          <a:stretch/>
        </p:blipFill>
        <p:spPr>
          <a:xfrm>
            <a:off x="3385315" y="785889"/>
            <a:ext cx="1061246" cy="7110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t="19710" r="20601" b="13399"/>
          <a:stretch/>
        </p:blipFill>
        <p:spPr>
          <a:xfrm>
            <a:off x="5475262" y="800432"/>
            <a:ext cx="899438" cy="699293"/>
          </a:xfrm>
          <a:prstGeom prst="rect">
            <a:avLst/>
          </a:prstGeom>
        </p:spPr>
      </p:pic>
      <p:pic>
        <p:nvPicPr>
          <p:cNvPr id="1028" name="Picture 4" descr="UTEX LB 2179 Spirulina sp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31" y="785889"/>
            <a:ext cx="944972" cy="7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95012"/>
            <a:ext cx="798319" cy="79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oya Fasülyesi – Promaksgrai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22731" r="20554" b="18105"/>
          <a:stretch/>
        </p:blipFill>
        <p:spPr bwMode="auto">
          <a:xfrm>
            <a:off x="6372200" y="774815"/>
            <a:ext cx="808772" cy="7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eşil Nohut Kullanımı ve Faydaları Nelerdir?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r="6459"/>
          <a:stretch/>
        </p:blipFill>
        <p:spPr bwMode="auto">
          <a:xfrm>
            <a:off x="7164288" y="790160"/>
            <a:ext cx="913622" cy="6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55575" y="443047"/>
            <a:ext cx="319127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2.3. </a:t>
            </a:r>
            <a:r>
              <a:rPr lang="tr-TR" sz="2400" b="1" dirty="0" err="1" smtClean="0">
                <a:latin typeface="Cambria" pitchFamily="18" charset="0"/>
              </a:rPr>
              <a:t>Carbonhydrates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Algae play an important role in the global carbon cycle through photosynthesis and achieve sustainable production.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Carbohydrates are the main product of photosynthesis. 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Carbohydrates have different physiological roles in algae development and growth. 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Some 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algae species can increase their carbohydrate content.</a:t>
            </a:r>
          </a:p>
          <a:p>
            <a:pPr marL="342900" lvl="0" indent="-342900" algn="just">
              <a:spcBef>
                <a:spcPct val="20000"/>
              </a:spcBef>
            </a:pPr>
            <a:endParaRPr lang="en-US" sz="32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32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32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3200" b="1" dirty="0">
                <a:latin typeface="Cambria" pitchFamily="18" charset="0"/>
              </a:rPr>
              <a:t>	</a:t>
            </a:r>
            <a:r>
              <a:rPr lang="tr-TR" sz="3200" b="1" dirty="0" smtClean="0">
                <a:latin typeface="Cambria" pitchFamily="18" charset="0"/>
              </a:rPr>
              <a:t>	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3200" b="1" dirty="0">
                <a:latin typeface="Cambria" pitchFamily="18" charset="0"/>
              </a:rPr>
              <a:t>	</a:t>
            </a:r>
            <a:r>
              <a:rPr lang="tr-TR" sz="3200" b="1" dirty="0" smtClean="0">
                <a:latin typeface="Cambria" pitchFamily="18" charset="0"/>
              </a:rPr>
              <a:t>	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3200" b="1" dirty="0">
                <a:latin typeface="Cambria" pitchFamily="18" charset="0"/>
              </a:rPr>
              <a:t>	</a:t>
            </a:r>
            <a:r>
              <a:rPr lang="tr-TR" sz="3200" b="1" dirty="0" smtClean="0">
                <a:latin typeface="Cambria" pitchFamily="18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While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carbohydrates are 4% in </a:t>
            </a:r>
            <a:r>
              <a:rPr lang="en-US" sz="3200" b="1" i="1" dirty="0" err="1">
                <a:solidFill>
                  <a:srgbClr val="00B050"/>
                </a:solidFill>
                <a:latin typeface="Cambria" pitchFamily="18" charset="0"/>
              </a:rPr>
              <a:t>Dunaliella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Cambria" pitchFamily="18" charset="0"/>
              </a:rPr>
              <a:t>bioculata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, they increase up to 64% in </a:t>
            </a:r>
            <a:r>
              <a:rPr lang="en-US" sz="3200" b="1" i="1" dirty="0">
                <a:solidFill>
                  <a:srgbClr val="00B050"/>
                </a:solidFill>
                <a:latin typeface="Cambria" pitchFamily="18" charset="0"/>
              </a:rPr>
              <a:t>Spirogyra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200" b="1" i="1" dirty="0">
                <a:solidFill>
                  <a:srgbClr val="00B050"/>
                </a:solidFill>
                <a:latin typeface="Cambria" pitchFamily="18" charset="0"/>
              </a:rPr>
              <a:t>sp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Similarly, carbohydrates are 11% in </a:t>
            </a:r>
            <a:r>
              <a:rPr lang="en-US" sz="3200" b="1" i="1" dirty="0" err="1">
                <a:solidFill>
                  <a:srgbClr val="C00000"/>
                </a:solidFill>
                <a:latin typeface="Cambria" pitchFamily="18" charset="0"/>
              </a:rPr>
              <a:t>Acanthophora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itchFamily="18" charset="0"/>
              </a:rPr>
              <a:t>spicifera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and can increase up to 56% in </a:t>
            </a:r>
            <a:r>
              <a:rPr lang="en-US" sz="3200" b="1" i="1" dirty="0" err="1">
                <a:solidFill>
                  <a:srgbClr val="C00000"/>
                </a:solidFill>
                <a:latin typeface="Cambria" pitchFamily="18" charset="0"/>
              </a:rPr>
              <a:t>Caulerpa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laetevirens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(Sarkar et al. 2024).</a:t>
            </a:r>
            <a:endParaRPr lang="en-US" sz="32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028" name="Picture 4" descr="UTEX LB 199 Dunaliella biocu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6" t="20160" r="12483" b="19361"/>
          <a:stretch/>
        </p:blipFill>
        <p:spPr bwMode="auto">
          <a:xfrm>
            <a:off x="971600" y="3501008"/>
            <a:ext cx="1505684" cy="11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irogyra sp. - Algue verte | Identification sous réserve. | Flick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992" r="2303" b="4924"/>
          <a:stretch/>
        </p:blipFill>
        <p:spPr bwMode="auto">
          <a:xfrm>
            <a:off x="2741479" y="3501008"/>
            <a:ext cx="1647666" cy="11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BOLD Systems: Taxonomy Browser - Acanthophora spicifera {species}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9484" r="7238" b="8502"/>
          <a:stretch/>
        </p:blipFill>
        <p:spPr bwMode="auto">
          <a:xfrm>
            <a:off x="5508104" y="3501008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., B. Caulerpa racemosa var. laetevirens showing its assimilator... |  Download Scientific Diagr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r="52566"/>
          <a:stretch/>
        </p:blipFill>
        <p:spPr bwMode="auto">
          <a:xfrm>
            <a:off x="7452320" y="3501008"/>
            <a:ext cx="10601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dex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7621"/>
            <a:ext cx="3024336" cy="12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599" y="517354"/>
            <a:ext cx="202381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2.4. </a:t>
            </a:r>
            <a:r>
              <a:rPr lang="tr-TR" sz="2400" b="1" dirty="0" err="1" smtClean="0">
                <a:latin typeface="Cambria" pitchFamily="18" charset="0"/>
              </a:rPr>
              <a:t>Sterols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Sterols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are naturally present in the structure of algae. 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Unlike higher plants, algae contain various sterols of different </a:t>
            </a:r>
            <a:r>
              <a:rPr lang="en-US" sz="3200" b="1" dirty="0" smtClean="0">
                <a:solidFill>
                  <a:srgbClr val="00B050"/>
                </a:solidFill>
                <a:latin typeface="Cambria" pitchFamily="18" charset="0"/>
              </a:rPr>
              <a:t>structures 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(</a:t>
            </a:r>
            <a:r>
              <a:rPr lang="en-US" sz="3200" b="1" dirty="0" err="1">
                <a:solidFill>
                  <a:srgbClr val="00B050"/>
                </a:solidFill>
                <a:latin typeface="Cambria" pitchFamily="18" charset="0"/>
              </a:rPr>
              <a:t>Akyıl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 et al. 2016).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32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32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32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32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3200" b="1" dirty="0" smtClean="0">
                <a:latin typeface="Cambria" pitchFamily="18" charset="0"/>
              </a:rPr>
              <a:t>		</a:t>
            </a: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High 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amounts of </a:t>
            </a:r>
            <a:r>
              <a:rPr lang="en-US" sz="3200" b="1" dirty="0" err="1">
                <a:solidFill>
                  <a:srgbClr val="0070C0"/>
                </a:solidFill>
                <a:latin typeface="Cambria" pitchFamily="18" charset="0"/>
              </a:rPr>
              <a:t>fucosterol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 are found in algae species such as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Rhodophyceae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Phaeophyceae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 and </a:t>
            </a:r>
            <a:r>
              <a:rPr lang="en-US" sz="3200" b="1" dirty="0" err="1" smtClean="0">
                <a:solidFill>
                  <a:srgbClr val="00B050"/>
                </a:solidFill>
                <a:latin typeface="Cambria" pitchFamily="18" charset="0"/>
              </a:rPr>
              <a:t>Chlorophyceae</a:t>
            </a: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r>
              <a:rPr lang="tr-TR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3200" b="1" dirty="0" smtClean="0">
                <a:latin typeface="Cambria" pitchFamily="18" charset="0"/>
              </a:rPr>
              <a:t>The </a:t>
            </a:r>
            <a:r>
              <a:rPr lang="en-US" sz="3200" b="1" dirty="0">
                <a:latin typeface="Cambria" pitchFamily="18" charset="0"/>
              </a:rPr>
              <a:t>presence of </a:t>
            </a:r>
            <a:r>
              <a:rPr lang="en-US" sz="3200" b="1" dirty="0" err="1">
                <a:latin typeface="Cambria" pitchFamily="18" charset="0"/>
              </a:rPr>
              <a:t>ergosterol</a:t>
            </a:r>
            <a:r>
              <a:rPr lang="en-US" sz="3200" b="1" dirty="0">
                <a:latin typeface="Cambria" pitchFamily="18" charset="0"/>
              </a:rPr>
              <a:t>, </a:t>
            </a:r>
            <a:r>
              <a:rPr lang="en-US" sz="3200" b="1" dirty="0" err="1">
                <a:latin typeface="Cambria" pitchFamily="18" charset="0"/>
              </a:rPr>
              <a:t>brassicasterol</a:t>
            </a:r>
            <a:r>
              <a:rPr lang="en-US" sz="3200" b="1" dirty="0">
                <a:latin typeface="Cambria" pitchFamily="18" charset="0"/>
              </a:rPr>
              <a:t>, </a:t>
            </a:r>
            <a:r>
              <a:rPr lang="en-US" sz="3200" b="1" dirty="0" err="1">
                <a:latin typeface="Cambria" pitchFamily="18" charset="0"/>
              </a:rPr>
              <a:t>fucosterol</a:t>
            </a:r>
            <a:r>
              <a:rPr lang="en-US" sz="3200" b="1" dirty="0">
                <a:latin typeface="Cambria" pitchFamily="18" charset="0"/>
              </a:rPr>
              <a:t>, beta-</a:t>
            </a:r>
            <a:r>
              <a:rPr lang="en-US" sz="3200" b="1" dirty="0" err="1">
                <a:latin typeface="Cambria" pitchFamily="18" charset="0"/>
              </a:rPr>
              <a:t>sitosterol</a:t>
            </a:r>
            <a:r>
              <a:rPr lang="en-US" sz="3200" b="1" dirty="0">
                <a:latin typeface="Cambria" pitchFamily="18" charset="0"/>
              </a:rPr>
              <a:t>, </a:t>
            </a:r>
            <a:r>
              <a:rPr lang="en-US" sz="3200" b="1" dirty="0" err="1">
                <a:latin typeface="Cambria" pitchFamily="18" charset="0"/>
              </a:rPr>
              <a:t>campesterol</a:t>
            </a:r>
            <a:r>
              <a:rPr lang="en-US" sz="3200" b="1" dirty="0">
                <a:latin typeface="Cambria" pitchFamily="18" charset="0"/>
              </a:rPr>
              <a:t>, cholesterol and </a:t>
            </a:r>
            <a:r>
              <a:rPr lang="en-US" sz="3200" b="1" dirty="0" err="1">
                <a:latin typeface="Cambria" pitchFamily="18" charset="0"/>
              </a:rPr>
              <a:t>stigmasterol</a:t>
            </a:r>
            <a:r>
              <a:rPr lang="en-US" sz="3200" b="1" dirty="0">
                <a:latin typeface="Cambria" pitchFamily="18" charset="0"/>
              </a:rPr>
              <a:t> has been detected in </a:t>
            </a:r>
            <a:r>
              <a:rPr lang="en-US" sz="3200" b="1" dirty="0" err="1">
                <a:latin typeface="Cambria" pitchFamily="18" charset="0"/>
              </a:rPr>
              <a:t>Phaeophyceae</a:t>
            </a:r>
            <a:r>
              <a:rPr lang="en-US" sz="3200" b="1" dirty="0">
                <a:latin typeface="Cambria" pitchFamily="18" charset="0"/>
              </a:rPr>
              <a:t> species such as </a:t>
            </a:r>
            <a:r>
              <a:rPr lang="en-US" sz="3200" b="1" i="1" dirty="0" err="1">
                <a:solidFill>
                  <a:srgbClr val="00B050"/>
                </a:solidFill>
                <a:latin typeface="Cambria" pitchFamily="18" charset="0"/>
              </a:rPr>
              <a:t>Adenocystis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Cambria" pitchFamily="18" charset="0"/>
              </a:rPr>
              <a:t>utricularis</a:t>
            </a:r>
            <a:r>
              <a:rPr lang="en-US" sz="3200" b="1" dirty="0">
                <a:latin typeface="Cambria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itchFamily="18" charset="0"/>
              </a:rPr>
              <a:t>Ascoseira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Cambria" pitchFamily="18" charset="0"/>
              </a:rPr>
              <a:t>mirabilis</a:t>
            </a:r>
            <a:r>
              <a:rPr lang="en-US" sz="3200" b="1" dirty="0">
                <a:latin typeface="Cambria" pitchFamily="18" charset="0"/>
              </a:rPr>
              <a:t>, </a:t>
            </a:r>
            <a:r>
              <a:rPr lang="en-US" sz="3200" b="1" i="1" dirty="0" err="1">
                <a:solidFill>
                  <a:srgbClr val="7030A0"/>
                </a:solidFill>
                <a:latin typeface="Cambria" pitchFamily="18" charset="0"/>
              </a:rPr>
              <a:t>Cystosphaera</a:t>
            </a:r>
            <a:r>
              <a:rPr lang="en-US" sz="32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mbria" pitchFamily="18" charset="0"/>
              </a:rPr>
              <a:t>jacquinotii</a:t>
            </a:r>
            <a:r>
              <a:rPr lang="en-US" sz="3200" b="1" dirty="0">
                <a:latin typeface="Cambria" pitchFamily="18" charset="0"/>
              </a:rPr>
              <a:t>, </a:t>
            </a:r>
            <a:r>
              <a:rPr lang="en-US" sz="3200" b="1" i="1" dirty="0" err="1">
                <a:solidFill>
                  <a:srgbClr val="FFC000"/>
                </a:solidFill>
                <a:latin typeface="Cambria" pitchFamily="18" charset="0"/>
              </a:rPr>
              <a:t>Desmarestia</a:t>
            </a:r>
            <a:r>
              <a:rPr lang="en-US" sz="3200" b="1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en-US" sz="3200" b="1" i="1" dirty="0">
                <a:solidFill>
                  <a:srgbClr val="FFC000"/>
                </a:solidFill>
                <a:latin typeface="Cambria" pitchFamily="18" charset="0"/>
              </a:rPr>
              <a:t>anceps</a:t>
            </a:r>
            <a:r>
              <a:rPr lang="en-US" sz="3200" b="1" dirty="0">
                <a:latin typeface="Cambria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Cambria" pitchFamily="18" charset="0"/>
              </a:rPr>
              <a:t>Desmarestia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itchFamily="18" charset="0"/>
              </a:rPr>
              <a:t>antarctica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b="1" dirty="0">
                <a:latin typeface="Cambria" pitchFamily="18" charset="0"/>
              </a:rPr>
              <a:t>and </a:t>
            </a:r>
            <a:r>
              <a:rPr lang="en-US" sz="3200" b="1" i="1" dirty="0" err="1">
                <a:solidFill>
                  <a:srgbClr val="FF0000"/>
                </a:solidFill>
                <a:latin typeface="Cambria" pitchFamily="18" charset="0"/>
              </a:rPr>
              <a:t>Himantothallus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mbria" pitchFamily="18" charset="0"/>
              </a:rPr>
              <a:t>grandifolius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dirty="0">
                <a:latin typeface="Cambria" pitchFamily="18" charset="0"/>
              </a:rPr>
              <a:t>(Pereira et al. 2017).</a:t>
            </a:r>
            <a:endParaRPr lang="en-US" sz="3200" b="1" dirty="0" smtClean="0">
              <a:latin typeface="Cambria" pitchFamily="18" charset="0"/>
            </a:endParaRPr>
          </a:p>
        </p:txBody>
      </p:sp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Main characteristics of Rhodophyceae ( Red alga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8627"/>
            <a:ext cx="1423760" cy="12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racteristics of Phaeophyceae (Brown algae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" b="2183"/>
          <a:stretch/>
        </p:blipFill>
        <p:spPr bwMode="auto">
          <a:xfrm>
            <a:off x="4130055" y="268627"/>
            <a:ext cx="1467997" cy="12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in Characteristics of Class Chlorophyceae (Green algae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 b="2112"/>
          <a:stretch/>
        </p:blipFill>
        <p:spPr bwMode="auto">
          <a:xfrm>
            <a:off x="5745114" y="268627"/>
            <a:ext cx="1498552" cy="12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denocystis utricularis (Bory) Skottsb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2886" r="8024" b="5003"/>
          <a:stretch/>
        </p:blipFill>
        <p:spPr bwMode="auto">
          <a:xfrm>
            <a:off x="1124980" y="2564904"/>
            <a:ext cx="936104" cy="11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ga Parda - Ascoseira mirabilis | Algas Antarticas | Flick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6423" r="20759"/>
          <a:stretch/>
        </p:blipFill>
        <p:spPr bwMode="auto">
          <a:xfrm>
            <a:off x="2252414" y="2573852"/>
            <a:ext cx="1056514" cy="11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ystosphaera jacquinotii | Part of a Cystosphaera jacquinoti… | Flick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76" y="2592398"/>
            <a:ext cx="1515456" cy="11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esmarestia antarctica and D. menziesii | Two species of the… | Flick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/>
          <a:stretch/>
        </p:blipFill>
        <p:spPr bwMode="auto">
          <a:xfrm>
            <a:off x="5180055" y="2564904"/>
            <a:ext cx="1197178" cy="11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imantothallus grandifolius (A.Gepp &amp; E.S.Gepp) Zinova :: AlgaeBas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/>
          <a:stretch/>
        </p:blipFill>
        <p:spPr bwMode="auto">
          <a:xfrm>
            <a:off x="6510419" y="2564904"/>
            <a:ext cx="1931291" cy="11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14106" y="499269"/>
            <a:ext cx="383934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2.5. </a:t>
            </a:r>
            <a:r>
              <a:rPr lang="tr-TR" sz="2400" b="1" dirty="0" err="1" smtClean="0">
                <a:latin typeface="Cambria" pitchFamily="18" charset="0"/>
              </a:rPr>
              <a:t>Phenolic</a:t>
            </a:r>
            <a:r>
              <a:rPr lang="tr-TR" sz="2400" b="1" dirty="0" smtClean="0">
                <a:latin typeface="Cambria" pitchFamily="18" charset="0"/>
              </a:rPr>
              <a:t> </a:t>
            </a:r>
            <a:r>
              <a:rPr lang="tr-TR" sz="2400" b="1" dirty="0" err="1" smtClean="0">
                <a:latin typeface="Cambria" pitchFamily="18" charset="0"/>
              </a:rPr>
              <a:t>Compounds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Phenolic compounds give algae their unique sour taste and color. 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There are many phenolic compounds in algae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tr-TR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0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000" b="1" dirty="0" smtClean="0">
                <a:latin typeface="Cambria" pitchFamily="18" charset="0"/>
              </a:rPr>
              <a:t>		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Vidalol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A and B, which are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bromophenolic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compounds with anti-inflammatory effects, are isolated from </a:t>
            </a:r>
            <a:r>
              <a:rPr lang="en-US" sz="2000" b="1" i="1" dirty="0">
                <a:solidFill>
                  <a:srgbClr val="FF0000"/>
                </a:solidFill>
                <a:latin typeface="Cambria" pitchFamily="18" charset="0"/>
              </a:rPr>
              <a:t>Vidalia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" pitchFamily="18" charset="0"/>
              </a:rPr>
              <a:t>obtusaloba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, a red 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alga 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Keskinkaya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and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Akköz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, 2018).</a:t>
            </a:r>
            <a:endParaRPr lang="en-US" sz="20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4" name="Picture 2" descr="Osmundaria obtusiloba - Disciplina - Biolo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"/>
          <a:stretch/>
        </p:blipFill>
        <p:spPr bwMode="auto">
          <a:xfrm>
            <a:off x="3059832" y="2708920"/>
            <a:ext cx="2812264" cy="202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1" y="218341"/>
            <a:ext cx="1742685" cy="1323309"/>
          </a:xfrm>
          <a:prstGeom prst="rect">
            <a:avLst/>
          </a:prstGeom>
        </p:spPr>
      </p:pic>
      <p:pic>
        <p:nvPicPr>
          <p:cNvPr id="3076" name="Picture 4" descr="10-Pack Macroalgae Sampler | Caulerpa, Ogo, Hypnea, Dragon's Breath –  MosaicMacr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 b="18076"/>
          <a:stretch/>
        </p:blipFill>
        <p:spPr bwMode="auto">
          <a:xfrm>
            <a:off x="5843496" y="229935"/>
            <a:ext cx="1573761" cy="12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56591" y="571500"/>
            <a:ext cx="290324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2.6. </a:t>
            </a:r>
            <a:r>
              <a:rPr lang="tr-TR" sz="2400" b="1" dirty="0" err="1" smtClean="0">
                <a:latin typeface="Cambria" pitchFamily="18" charset="0"/>
              </a:rPr>
              <a:t>Antioxidants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</a:rPr>
              <a:t>There are many types of antioxidants, especially in fresh algae. </a:t>
            </a:r>
            <a:endParaRPr lang="tr-TR" sz="2000" b="1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0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0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0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000" b="1" dirty="0" smtClean="0">
                <a:latin typeface="Cambria" pitchFamily="18" charset="0"/>
              </a:rPr>
              <a:t>		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In 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particular, </a:t>
            </a:r>
            <a:r>
              <a:rPr lang="en-US" sz="2000" b="1" i="1" dirty="0" err="1">
                <a:solidFill>
                  <a:srgbClr val="C00000"/>
                </a:solidFill>
                <a:latin typeface="Cambria" pitchFamily="18" charset="0"/>
              </a:rPr>
              <a:t>Ecklonia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ambria" pitchFamily="18" charset="0"/>
              </a:rPr>
              <a:t>cava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, a brown algae, has a significant antioxidant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potential 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Cambria" pitchFamily="18" charset="0"/>
              </a:rPr>
              <a:t>Farruggia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et al. 2018).</a:t>
            </a:r>
            <a:endParaRPr lang="en-US" sz="20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Ecklonia cava: Benefits, Side Effects, and Dos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6574" r="6867"/>
          <a:stretch/>
        </p:blipFill>
        <p:spPr bwMode="auto">
          <a:xfrm>
            <a:off x="2627784" y="2636912"/>
            <a:ext cx="3708412" cy="23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at Can Be Extracted From Microalgae? -ETpro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7366"/>
            <a:ext cx="3960440" cy="11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11908" y="529539"/>
            <a:ext cx="233202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400" b="1" dirty="0" smtClean="0">
                <a:latin typeface="Cambria" pitchFamily="18" charset="0"/>
              </a:rPr>
              <a:t>2.7. </a:t>
            </a:r>
            <a:r>
              <a:rPr lang="tr-TR" sz="2400" b="1" dirty="0" err="1" smtClean="0">
                <a:latin typeface="Cambria" pitchFamily="18" charset="0"/>
              </a:rPr>
              <a:t>Pigments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3400" b="1" dirty="0" smtClean="0">
                <a:latin typeface="Cambria" pitchFamily="18" charset="0"/>
              </a:rPr>
              <a:t>		</a:t>
            </a:r>
            <a:r>
              <a:rPr lang="en-US" sz="2600" b="1" dirty="0">
                <a:solidFill>
                  <a:srgbClr val="00B050"/>
                </a:solidFill>
                <a:latin typeface="Cambria" pitchFamily="18" charset="0"/>
              </a:rPr>
              <a:t>Thanks to the pigments in their structures, algae perform photosynthesis. 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The colors of algae come from the different pigments they contain. </a:t>
            </a:r>
            <a:r>
              <a:rPr lang="en-US" sz="2600" b="1" dirty="0">
                <a:solidFill>
                  <a:srgbClr val="0070C0"/>
                </a:solidFill>
                <a:latin typeface="Cambria" pitchFamily="18" charset="0"/>
              </a:rPr>
              <a:t>Natural pigments are chlorophyll, carotenoids and </a:t>
            </a:r>
            <a:r>
              <a:rPr lang="en-US" sz="2600" b="1" dirty="0" err="1">
                <a:solidFill>
                  <a:srgbClr val="0070C0"/>
                </a:solidFill>
                <a:latin typeface="Cambria" pitchFamily="18" charset="0"/>
              </a:rPr>
              <a:t>phycobilins</a:t>
            </a:r>
            <a:r>
              <a:rPr lang="en-US" sz="2600" b="1" dirty="0">
                <a:solidFill>
                  <a:srgbClr val="0070C0"/>
                </a:solidFill>
                <a:latin typeface="Cambria" pitchFamily="18" charset="0"/>
              </a:rPr>
              <a:t>. </a:t>
            </a:r>
            <a:r>
              <a:rPr lang="en-US" sz="2600" b="1" dirty="0">
                <a:latin typeface="Cambria" pitchFamily="18" charset="0"/>
              </a:rPr>
              <a:t>The most commonly used algae in industrial applications for obtaining carotenoids are </a:t>
            </a:r>
            <a:r>
              <a:rPr lang="en-US" sz="2600" b="1" i="1" dirty="0">
                <a:solidFill>
                  <a:srgbClr val="00B050"/>
                </a:solidFill>
                <a:latin typeface="Cambria" pitchFamily="18" charset="0"/>
              </a:rPr>
              <a:t>Chlorella</a:t>
            </a:r>
            <a:r>
              <a:rPr lang="en-US" sz="2600" b="1" dirty="0">
                <a:latin typeface="Cambria" pitchFamily="18" charset="0"/>
              </a:rPr>
              <a:t>, </a:t>
            </a:r>
            <a:r>
              <a:rPr lang="en-US" sz="2600" b="1" i="1" dirty="0">
                <a:solidFill>
                  <a:srgbClr val="C00000"/>
                </a:solidFill>
                <a:latin typeface="Cambria" pitchFamily="18" charset="0"/>
              </a:rPr>
              <a:t>Spirulina</a:t>
            </a:r>
            <a:r>
              <a:rPr lang="en-US" sz="2600" b="1" dirty="0">
                <a:latin typeface="Cambria" pitchFamily="18" charset="0"/>
              </a:rPr>
              <a:t>, </a:t>
            </a:r>
            <a:r>
              <a:rPr lang="en-US" sz="2600" b="1" i="1" dirty="0" err="1">
                <a:solidFill>
                  <a:srgbClr val="002060"/>
                </a:solidFill>
                <a:latin typeface="Cambria" pitchFamily="18" charset="0"/>
              </a:rPr>
              <a:t>Dunaliella</a:t>
            </a:r>
            <a:r>
              <a:rPr lang="en-US" sz="2600" b="1" dirty="0">
                <a:latin typeface="Cambria" pitchFamily="18" charset="0"/>
              </a:rPr>
              <a:t>, </a:t>
            </a:r>
            <a:r>
              <a:rPr lang="en-US" sz="2600" b="1" i="1" dirty="0" err="1">
                <a:solidFill>
                  <a:srgbClr val="7030A0"/>
                </a:solidFill>
                <a:latin typeface="Cambria" pitchFamily="18" charset="0"/>
              </a:rPr>
              <a:t>Scenedesmus</a:t>
            </a:r>
            <a:r>
              <a:rPr lang="en-US" sz="2600" b="1" dirty="0">
                <a:latin typeface="Cambria" pitchFamily="18" charset="0"/>
              </a:rPr>
              <a:t>, </a:t>
            </a:r>
            <a:r>
              <a:rPr lang="en-US" sz="2600" b="1" i="1" dirty="0" err="1">
                <a:solidFill>
                  <a:srgbClr val="FF0000"/>
                </a:solidFill>
                <a:latin typeface="Cambria" pitchFamily="18" charset="0"/>
              </a:rPr>
              <a:t>Haematococcus</a:t>
            </a:r>
            <a:r>
              <a:rPr lang="en-US" sz="2600" b="1" dirty="0">
                <a:latin typeface="Cambria" pitchFamily="18" charset="0"/>
              </a:rPr>
              <a:t>, </a:t>
            </a:r>
            <a:r>
              <a:rPr lang="en-US" sz="2600" b="1" i="1" dirty="0" err="1">
                <a:solidFill>
                  <a:srgbClr val="00B0F0"/>
                </a:solidFill>
                <a:latin typeface="Cambria" pitchFamily="18" charset="0"/>
              </a:rPr>
              <a:t>Botryococcus</a:t>
            </a:r>
            <a:r>
              <a:rPr lang="en-US" sz="2600" b="1" dirty="0">
                <a:latin typeface="Cambria" pitchFamily="18" charset="0"/>
              </a:rPr>
              <a:t> and </a:t>
            </a:r>
            <a:r>
              <a:rPr lang="en-US" sz="2600" b="1" dirty="0" smtClean="0">
                <a:solidFill>
                  <a:srgbClr val="FFC000"/>
                </a:solidFill>
                <a:latin typeface="Cambria" pitchFamily="18" charset="0"/>
              </a:rPr>
              <a:t>Diatoms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>
                <a:latin typeface="Cambria" pitchFamily="18" charset="0"/>
              </a:rPr>
              <a:t>(</a:t>
            </a:r>
            <a:r>
              <a:rPr lang="en-US" sz="2600" b="1" dirty="0" err="1">
                <a:latin typeface="Cambria" pitchFamily="18" charset="0"/>
              </a:rPr>
              <a:t>Sasa</a:t>
            </a:r>
            <a:r>
              <a:rPr lang="en-US" sz="2600" b="1" dirty="0">
                <a:latin typeface="Cambria" pitchFamily="18" charset="0"/>
              </a:rPr>
              <a:t> et al. 2020).</a:t>
            </a:r>
            <a:endParaRPr lang="tr-TR" sz="26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6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600" b="1" dirty="0" smtClean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600" b="1" dirty="0" smtClean="0">
                <a:latin typeface="Cambria" pitchFamily="18" charset="0"/>
              </a:rPr>
              <a:t>		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600" b="1" dirty="0"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600" b="1" dirty="0" smtClean="0">
                <a:latin typeface="Cambria" pitchFamily="18" charset="0"/>
              </a:rPr>
              <a:t>		</a:t>
            </a:r>
            <a:r>
              <a:rPr lang="en-US" sz="2600" b="1" dirty="0">
                <a:solidFill>
                  <a:srgbClr val="00B050"/>
                </a:solidFill>
                <a:latin typeface="Cambria" pitchFamily="18" charset="0"/>
              </a:rPr>
              <a:t>Some types of algae are added to feeds due to the pigment substances they contain. </a:t>
            </a:r>
            <a:r>
              <a:rPr lang="en-US" sz="2600" b="1" i="1" dirty="0" err="1">
                <a:solidFill>
                  <a:srgbClr val="FF0000"/>
                </a:solidFill>
                <a:latin typeface="Cambria" pitchFamily="18" charset="0"/>
              </a:rPr>
              <a:t>Hematococcus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Cambria" pitchFamily="18" charset="0"/>
              </a:rPr>
              <a:t>sp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. is added to feeds for the </a:t>
            </a:r>
            <a:r>
              <a:rPr lang="en-US" sz="2600" b="1" dirty="0" err="1">
                <a:solidFill>
                  <a:srgbClr val="FF0000"/>
                </a:solidFill>
                <a:latin typeface="Cambria" pitchFamily="18" charset="0"/>
              </a:rPr>
              <a:t>astaxanthin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 pigment that gives salmon meat its pinkish </a:t>
            </a:r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color 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Cambria" pitchFamily="18" charset="0"/>
              </a:rPr>
              <a:t>İrkin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, 2020).</a:t>
            </a:r>
            <a:endParaRPr lang="en-US" sz="26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AutoShape 10" descr="Acanthophora spicifera - Marine Algae - Bakthavachalam B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2" name="Picture 2" descr="Haematococcus sp, algae, light micrograph - Stock Image - C055/1669 -  Science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75" y="3711225"/>
            <a:ext cx="1594711" cy="10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ürk Somonu Fileto kg – www.e-balik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4"/>
          <a:stretch/>
        </p:blipFill>
        <p:spPr bwMode="auto">
          <a:xfrm>
            <a:off x="4874402" y="3726010"/>
            <a:ext cx="2145870" cy="10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/>
          <a:stretch/>
        </p:blipFill>
        <p:spPr>
          <a:xfrm>
            <a:off x="4505794" y="655740"/>
            <a:ext cx="862622" cy="85112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"/>
          <a:stretch/>
        </p:blipFill>
        <p:spPr>
          <a:xfrm>
            <a:off x="3591857" y="655741"/>
            <a:ext cx="842429" cy="8800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46" y="655741"/>
            <a:ext cx="905986" cy="905986"/>
          </a:xfrm>
          <a:prstGeom prst="rect">
            <a:avLst/>
          </a:prstGeom>
        </p:spPr>
      </p:pic>
      <p:sp>
        <p:nvSpPr>
          <p:cNvPr id="3" name="AutoShape 6" descr="Scenedesmus diagram and image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9940" r="9098" b="8400"/>
          <a:stretch/>
        </p:blipFill>
        <p:spPr>
          <a:xfrm>
            <a:off x="5399729" y="655740"/>
            <a:ext cx="821493" cy="849850"/>
          </a:xfrm>
          <a:prstGeom prst="rect">
            <a:avLst/>
          </a:prstGeom>
        </p:spPr>
      </p:pic>
      <p:pic>
        <p:nvPicPr>
          <p:cNvPr id="5128" name="Picture 8" descr="Botryococcus braunii | Download Scientific Diagr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35" y="655740"/>
            <a:ext cx="921136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hiladelphia's Diatom Archive Is a Way, Way, Wayback Machine | WI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5740"/>
            <a:ext cx="917675" cy="8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90</Words>
  <Application>Microsoft Office PowerPoint</Application>
  <PresentationFormat>Ekran Gösterisi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lnvo</cp:lastModifiedBy>
  <cp:revision>119</cp:revision>
  <dcterms:created xsi:type="dcterms:W3CDTF">2006-08-16T00:00:00Z</dcterms:created>
  <dcterms:modified xsi:type="dcterms:W3CDTF">2025-02-13T07:33:35Z</dcterms:modified>
</cp:coreProperties>
</file>