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6605A-A976-44B4-A27F-8AE4A1AC567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F2386-BFAE-45D0-8F68-CDCFD844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4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F2386-BFAE-45D0-8F68-CDCFD8447B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8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4800" y="129540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lang="en-US" sz="2600" b="1" dirty="0" smtClean="0">
                <a:latin typeface="Cambria" pitchFamily="18" charset="0"/>
                <a:ea typeface="+mj-ea"/>
                <a:cs typeface="+mj-cs"/>
              </a:rPr>
              <a:t>Choquet Bargaining Path for Moon Project Models on Real Time Application Surfaces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04800" y="4953000"/>
            <a:ext cx="472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200" b="1" dirty="0" smtClean="0">
                <a:latin typeface="Cambria" pitchFamily="18" charset="0"/>
              </a:rPr>
              <a:t>Presenter: </a:t>
            </a:r>
            <a:r>
              <a:rPr lang="en-US" sz="2200" b="1" dirty="0" err="1" smtClean="0">
                <a:latin typeface="Cambria" pitchFamily="18" charset="0"/>
              </a:rPr>
              <a:t>Sulaiman</a:t>
            </a:r>
            <a:r>
              <a:rPr lang="en-US" sz="2200" b="1" dirty="0" smtClean="0">
                <a:latin typeface="Cambria" pitchFamily="18" charset="0"/>
              </a:rPr>
              <a:t> </a:t>
            </a:r>
            <a:r>
              <a:rPr lang="en-US" sz="2200" b="1" dirty="0" smtClean="0">
                <a:latin typeface="Cambria" pitchFamily="18" charset="0"/>
              </a:rPr>
              <a:t>Sani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r>
              <a:rPr lang="en-US" dirty="0" smtClean="0">
                <a:latin typeface="Cambria" pitchFamily="18" charset="0"/>
              </a:rPr>
              <a:t>Department of Mathematics, Faculty of Science and Engineering, University of Eswatini, Kingdom of Eswatini, Southern Africa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Lie Bracket for X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17" y="3044440"/>
            <a:ext cx="7619520" cy="260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9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From Moon to Earth Cont’d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6700" b="1" dirty="0" smtClean="0">
                <a:solidFill>
                  <a:srgbClr val="FF0000"/>
                </a:solidFill>
              </a:rPr>
              <a:t>Results</a:t>
            </a:r>
            <a:endParaRPr lang="en-US" sz="67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Case of Mathematics Explained:</a:t>
            </a:r>
          </a:p>
          <a:p>
            <a:r>
              <a:rPr lang="en-US" dirty="0" smtClean="0"/>
              <a:t>From </a:t>
            </a:r>
            <a:r>
              <a:rPr lang="en-US" dirty="0"/>
              <a:t>Table-2, </a:t>
            </a:r>
            <a:endParaRPr lang="en-US" dirty="0" smtClean="0"/>
          </a:p>
          <a:p>
            <a:r>
              <a:rPr lang="en-US" dirty="0" smtClean="0"/>
              <a:t>With pm(D1</a:t>
            </a:r>
            <a:r>
              <a:rPr lang="en-US" dirty="0"/>
              <a:t>) = </a:t>
            </a:r>
            <a:r>
              <a:rPr lang="en-US" dirty="0" smtClean="0"/>
              <a:t>2, n1 </a:t>
            </a:r>
            <a:r>
              <a:rPr lang="en-US" dirty="0"/>
              <a:t>= 7 constraints, D1 should admit N</a:t>
            </a:r>
            <a:r>
              <a:rPr lang="en-US" sz="2600" dirty="0"/>
              <a:t>0</a:t>
            </a:r>
            <a:r>
              <a:rPr lang="en-US" dirty="0"/>
              <a:t>(n1) = 37 students at entry </a:t>
            </a:r>
            <a:r>
              <a:rPr lang="en-US" dirty="0" smtClean="0"/>
              <a:t>point and </a:t>
            </a:r>
            <a:r>
              <a:rPr lang="en-US" dirty="0"/>
              <a:t>charge F(</a:t>
            </a:r>
            <a:r>
              <a:rPr lang="en-US" dirty="0" err="1"/>
              <a:t>Tp</a:t>
            </a:r>
            <a:r>
              <a:rPr lang="en-US" dirty="0"/>
              <a:t>(n1)) = 37, 537.00 USD as 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irst </a:t>
            </a:r>
            <a:r>
              <a:rPr lang="en-US" b="1" dirty="0" err="1" smtClean="0">
                <a:solidFill>
                  <a:srgbClr val="FF0000"/>
                </a:solidFill>
              </a:rPr>
              <a:t>Choquet</a:t>
            </a:r>
            <a:r>
              <a:rPr lang="en-US" b="1" dirty="0" smtClean="0">
                <a:solidFill>
                  <a:srgbClr val="FF0000"/>
                </a:solidFill>
              </a:rPr>
              <a:t> Bargain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Under </a:t>
            </a:r>
            <a:r>
              <a:rPr lang="en-US" dirty="0"/>
              <a:t>n2 </a:t>
            </a:r>
            <a:r>
              <a:rPr lang="en-US" dirty="0" smtClean="0"/>
              <a:t>= 8 </a:t>
            </a:r>
            <a:r>
              <a:rPr lang="en-US" dirty="0"/>
              <a:t>constraints in D1, </a:t>
            </a:r>
            <a:r>
              <a:rPr lang="en-US" dirty="0" smtClean="0"/>
              <a:t>N0(n1</a:t>
            </a:r>
            <a:r>
              <a:rPr lang="en-US" dirty="0"/>
              <a:t>) = 36 </a:t>
            </a:r>
            <a:r>
              <a:rPr lang="en-US" dirty="0" smtClean="0"/>
              <a:t>at 41</a:t>
            </a:r>
            <a:r>
              <a:rPr lang="en-US" dirty="0"/>
              <a:t>, 347.00 USD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Second </a:t>
            </a:r>
            <a:r>
              <a:rPr lang="en-US" b="1" dirty="0" err="1" smtClean="0">
                <a:solidFill>
                  <a:srgbClr val="FF0000"/>
                </a:solidFill>
              </a:rPr>
              <a:t>Choquet</a:t>
            </a:r>
            <a:r>
              <a:rPr lang="en-US" b="1" dirty="0" smtClean="0">
                <a:solidFill>
                  <a:srgbClr val="FF0000"/>
                </a:solidFill>
              </a:rPr>
              <a:t> Bargain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Go </a:t>
            </a:r>
            <a:r>
              <a:rPr lang="en-US" dirty="0"/>
              <a:t>for the average </a:t>
            </a:r>
            <a:r>
              <a:rPr lang="en-US" dirty="0" err="1"/>
              <a:t>Choquet</a:t>
            </a:r>
            <a:r>
              <a:rPr lang="en-US" dirty="0"/>
              <a:t> that </a:t>
            </a:r>
            <a:r>
              <a:rPr lang="en-US" dirty="0" smtClean="0"/>
              <a:t>admits N0 </a:t>
            </a:r>
            <a:r>
              <a:rPr lang="en-US" dirty="0"/>
              <a:t>= 26 </a:t>
            </a:r>
            <a:r>
              <a:rPr lang="en-US" dirty="0" smtClean="0"/>
              <a:t>at </a:t>
            </a:r>
            <a:r>
              <a:rPr lang="en-US" dirty="0"/>
              <a:t>27, 557.00 USD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Third </a:t>
            </a:r>
            <a:r>
              <a:rPr lang="en-US" b="1" dirty="0" err="1" smtClean="0">
                <a:solidFill>
                  <a:srgbClr val="FF0000"/>
                </a:solidFill>
              </a:rPr>
              <a:t>Choquet</a:t>
            </a:r>
            <a:r>
              <a:rPr lang="en-US" b="1" dirty="0" smtClean="0">
                <a:solidFill>
                  <a:srgbClr val="FF0000"/>
                </a:solidFill>
              </a:rPr>
              <a:t> Bargain</a:t>
            </a:r>
            <a:r>
              <a:rPr lang="en-US" dirty="0" smtClean="0"/>
              <a:t>).</a:t>
            </a:r>
          </a:p>
          <a:p>
            <a:r>
              <a:rPr lang="en-US" sz="4700" b="1" dirty="0" smtClean="0">
                <a:solidFill>
                  <a:srgbClr val="FF0000"/>
                </a:solidFill>
              </a:rPr>
              <a:t>OPTIMAL </a:t>
            </a:r>
            <a:r>
              <a:rPr lang="en-US" sz="4700" b="1" dirty="0" err="1" smtClean="0">
                <a:solidFill>
                  <a:srgbClr val="FF0000"/>
                </a:solidFill>
              </a:rPr>
              <a:t>Choquet</a:t>
            </a:r>
            <a:r>
              <a:rPr lang="en-US" sz="4700" b="1" dirty="0" smtClean="0">
                <a:solidFill>
                  <a:srgbClr val="FF0000"/>
                </a:solidFill>
              </a:rPr>
              <a:t> is </a:t>
            </a:r>
            <a:r>
              <a:rPr lang="en-US" sz="4700" b="1" dirty="0" err="1" smtClean="0">
                <a:solidFill>
                  <a:srgbClr val="FF0000"/>
                </a:solidFill>
              </a:rPr>
              <a:t>Choquet</a:t>
            </a:r>
            <a:r>
              <a:rPr lang="en-US" sz="4700" b="1" dirty="0" smtClean="0">
                <a:solidFill>
                  <a:srgbClr val="FF0000"/>
                </a:solidFill>
              </a:rPr>
              <a:t> Bargain 2.</a:t>
            </a:r>
            <a:endParaRPr lang="en-US" sz="4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From Moon to Earth Cont’d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000" b="1" dirty="0">
                <a:solidFill>
                  <a:srgbClr val="0070C0"/>
                </a:solidFill>
              </a:rPr>
              <a:t>The Case of </a:t>
            </a:r>
            <a:r>
              <a:rPr lang="en-US" sz="3000" b="1" dirty="0" smtClean="0">
                <a:solidFill>
                  <a:srgbClr val="0070C0"/>
                </a:solidFill>
              </a:rPr>
              <a:t>Computer Science </a:t>
            </a:r>
            <a:r>
              <a:rPr lang="en-US" sz="3000" b="1" dirty="0">
                <a:solidFill>
                  <a:srgbClr val="0070C0"/>
                </a:solidFill>
              </a:rPr>
              <a:t>Explained</a:t>
            </a:r>
            <a:r>
              <a:rPr lang="en-US" sz="3000" b="1" dirty="0" smtClean="0">
                <a:solidFill>
                  <a:srgbClr val="0070C0"/>
                </a:solidFill>
              </a:rPr>
              <a:t>:</a:t>
            </a:r>
          </a:p>
          <a:p>
            <a:pPr lvl="0"/>
            <a:r>
              <a:rPr lang="en-US" sz="3000" b="1" dirty="0" smtClean="0">
                <a:solidFill>
                  <a:srgbClr val="0070C0"/>
                </a:solidFill>
              </a:rPr>
              <a:t>Three good </a:t>
            </a:r>
            <a:r>
              <a:rPr lang="en-US" sz="3000" b="1" dirty="0" err="1" smtClean="0">
                <a:solidFill>
                  <a:srgbClr val="0070C0"/>
                </a:solidFill>
              </a:rPr>
              <a:t>Choquets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</a:rPr>
              <a:t>in respect of the Rules.</a:t>
            </a:r>
          </a:p>
          <a:p>
            <a:pPr lvl="0"/>
            <a:r>
              <a:rPr lang="en-US" sz="3000" b="1" dirty="0" err="1" smtClean="0">
                <a:solidFill>
                  <a:srgbClr val="0070C0"/>
                </a:solidFill>
              </a:rPr>
              <a:t>Choquet</a:t>
            </a:r>
            <a:r>
              <a:rPr lang="en-US" sz="3000" b="1" dirty="0" smtClean="0">
                <a:solidFill>
                  <a:srgbClr val="0070C0"/>
                </a:solidFill>
              </a:rPr>
              <a:t> 3 is OPTIMAL in this case.</a:t>
            </a:r>
          </a:p>
          <a:p>
            <a:pPr lvl="0"/>
            <a:r>
              <a:rPr lang="en-US" sz="3000" b="1" dirty="0" err="1" smtClean="0">
                <a:solidFill>
                  <a:srgbClr val="0070C0"/>
                </a:solidFill>
              </a:rPr>
              <a:t>Choquet</a:t>
            </a:r>
            <a:r>
              <a:rPr lang="en-US" sz="3000" b="1" dirty="0" smtClean="0">
                <a:solidFill>
                  <a:srgbClr val="0070C0"/>
                </a:solidFill>
              </a:rPr>
              <a:t> Feasibility Analysis: For Another Day.</a:t>
            </a:r>
          </a:p>
          <a:p>
            <a:pPr lvl="0"/>
            <a:endParaRPr lang="en-US" sz="30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867684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3776464"/>
            <a:ext cx="2523313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1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Some References: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Bodner</a:t>
            </a:r>
            <a:r>
              <a:rPr lang="en-US" dirty="0"/>
              <a:t>, G.M., and </a:t>
            </a:r>
            <a:r>
              <a:rPr lang="en-US" dirty="0" err="1"/>
              <a:t>Domin</a:t>
            </a:r>
            <a:r>
              <a:rPr lang="en-US" dirty="0"/>
              <a:t>, D.S., (2000</a:t>
            </a:r>
            <a:r>
              <a:rPr lang="en-US" dirty="0" smtClean="0"/>
              <a:t>). Mental </a:t>
            </a:r>
            <a:r>
              <a:rPr lang="en-US" dirty="0"/>
              <a:t>models: The role of representations in problem solving in </a:t>
            </a:r>
            <a:r>
              <a:rPr lang="en-US" dirty="0" smtClean="0"/>
              <a:t>chemistry. University </a:t>
            </a:r>
            <a:r>
              <a:rPr lang="en-US" dirty="0"/>
              <a:t>Chemistry </a:t>
            </a:r>
            <a:r>
              <a:rPr lang="en-US" dirty="0" smtClean="0"/>
              <a:t>Education, </a:t>
            </a:r>
            <a:r>
              <a:rPr lang="en-US" dirty="0"/>
              <a:t>vol. 4, no. 1, pp. 24-30</a:t>
            </a:r>
            <a:r>
              <a:rPr lang="en-US" dirty="0" smtClean="0"/>
              <a:t>.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Golany</a:t>
            </a:r>
            <a:r>
              <a:rPr lang="en-US" dirty="0"/>
              <a:t>, B., (1988</a:t>
            </a:r>
            <a:r>
              <a:rPr lang="en-US" dirty="0" smtClean="0"/>
              <a:t>). An </a:t>
            </a:r>
            <a:r>
              <a:rPr lang="en-US" dirty="0"/>
              <a:t>Interactive MOLP Procedure for the Extension of DEA to effectiveness </a:t>
            </a:r>
            <a:r>
              <a:rPr lang="en-US" dirty="0" smtClean="0"/>
              <a:t>analysis. Journal </a:t>
            </a:r>
            <a:r>
              <a:rPr lang="en-US" dirty="0"/>
              <a:t>of Operational Research </a:t>
            </a:r>
            <a:r>
              <a:rPr lang="en-US" dirty="0" smtClean="0"/>
              <a:t>Society, </a:t>
            </a:r>
            <a:r>
              <a:rPr lang="en-US" dirty="0"/>
              <a:t>vol. 39, no. 8, pp. 725-734</a:t>
            </a:r>
            <a:r>
              <a:rPr lang="en-US" dirty="0" smtClean="0"/>
              <a:t>.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Grosslight</a:t>
            </a:r>
            <a:r>
              <a:rPr lang="en-US" dirty="0"/>
              <a:t>, L., Unger, C., Jay, E., and Smith, C.,(1991</a:t>
            </a:r>
            <a:r>
              <a:rPr lang="en-US" dirty="0" smtClean="0"/>
              <a:t>). Understanding </a:t>
            </a:r>
            <a:r>
              <a:rPr lang="en-US" dirty="0"/>
              <a:t>models and their use in science: Conceptions of middle and high school students and </a:t>
            </a:r>
            <a:r>
              <a:rPr lang="en-US" dirty="0" smtClean="0"/>
              <a:t>experts. Journal </a:t>
            </a:r>
            <a:r>
              <a:rPr lang="en-US" dirty="0"/>
              <a:t>of Research in Science Teaching</a:t>
            </a:r>
            <a:r>
              <a:rPr lang="en-US" dirty="0" smtClean="0"/>
              <a:t>, </a:t>
            </a:r>
            <a:r>
              <a:rPr lang="en-US" dirty="0"/>
              <a:t>vol. 28, no. 9, pp. 799-822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Mangaraj</a:t>
            </a:r>
            <a:r>
              <a:rPr lang="en-US" dirty="0"/>
              <a:t>, B.K., (2016</a:t>
            </a:r>
            <a:r>
              <a:rPr lang="en-US" dirty="0" smtClean="0"/>
              <a:t>). Relative </a:t>
            </a:r>
            <a:r>
              <a:rPr lang="en-US" dirty="0"/>
              <a:t>effectiveness analysis under </a:t>
            </a:r>
            <a:r>
              <a:rPr lang="en-US" dirty="0" smtClean="0"/>
              <a:t>fuzziness. </a:t>
            </a:r>
            <a:r>
              <a:rPr lang="en-US" dirty="0" err="1" smtClean="0"/>
              <a:t>Procedia</a:t>
            </a:r>
            <a:r>
              <a:rPr lang="en-US" dirty="0" smtClean="0"/>
              <a:t> </a:t>
            </a:r>
            <a:r>
              <a:rPr lang="en-US" dirty="0"/>
              <a:t>Computer </a:t>
            </a:r>
            <a:r>
              <a:rPr lang="en-US" dirty="0" smtClean="0"/>
              <a:t>Science, </a:t>
            </a:r>
            <a:r>
              <a:rPr lang="en-US" dirty="0"/>
              <a:t>vol. 102, pp. </a:t>
            </a:r>
            <a:r>
              <a:rPr lang="en-US" dirty="0" smtClean="0"/>
              <a:t>231-238.</a:t>
            </a:r>
          </a:p>
          <a:p>
            <a:pPr marL="514350" indent="-514350">
              <a:buAutoNum type="arabicPeriod"/>
            </a:pPr>
            <a:r>
              <a:rPr lang="en-US" dirty="0" smtClean="0"/>
              <a:t>Merton </a:t>
            </a:r>
            <a:r>
              <a:rPr lang="en-US" dirty="0"/>
              <a:t>H. M., and Daniel O., (2009</a:t>
            </a:r>
            <a:r>
              <a:rPr lang="en-US" dirty="0" smtClean="0"/>
              <a:t>). Mathematical </a:t>
            </a:r>
            <a:r>
              <a:rPr lang="en-US" dirty="0"/>
              <a:t>Models for Financial Management. Graduate School of Business, University of Chicago.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ACSTM 2025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9800" b="1" dirty="0" smtClean="0">
                <a:solidFill>
                  <a:srgbClr val="002060"/>
                </a:solidFill>
                <a:latin typeface="Algerian" pitchFamily="82" charset="0"/>
              </a:rPr>
              <a:t>GRACIAS</a:t>
            </a:r>
            <a:endParaRPr lang="en-US" sz="98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</a:t>
            </a:r>
            <a:r>
              <a:rPr lang="en-US" sz="4400" b="1" dirty="0" smtClean="0">
                <a:solidFill>
                  <a:srgbClr val="FF0000"/>
                </a:solidFill>
                <a:latin typeface="Algerian" pitchFamily="82" charset="0"/>
              </a:rPr>
              <a:t>YOU ARE WONDERFUL AND AWESOME</a:t>
            </a: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Arial Rounded MT Bold" pitchFamily="34" charset="0"/>
              </a:rPr>
              <a:t>THANKS FOR LISTENING</a:t>
            </a:r>
            <a:endParaRPr lang="en-US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7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What We Say About…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4663440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628800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we don’t bargain scientific models in application, we are into a catastrophic application because of varying surfaces.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396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 smtClean="0">
                <a:latin typeface="Cambria" pitchFamily="18" charset="0"/>
              </a:rPr>
              <a:t>Between </a:t>
            </a:r>
            <a:r>
              <a:rPr lang="en-US" sz="2400" b="1" u="sng" dirty="0" smtClean="0">
                <a:solidFill>
                  <a:srgbClr val="0070C0"/>
                </a:solidFill>
                <a:latin typeface="Cambria" pitchFamily="18" charset="0"/>
              </a:rPr>
              <a:t>the Blue </a:t>
            </a:r>
            <a:r>
              <a:rPr lang="en-US" sz="2400" b="1" dirty="0" smtClean="0">
                <a:latin typeface="Cambria" pitchFamily="18" charset="0"/>
              </a:rPr>
              <a:t>and </a:t>
            </a:r>
            <a:r>
              <a:rPr lang="en-US" sz="2400" b="1" u="sng" dirty="0" smtClean="0">
                <a:solidFill>
                  <a:srgbClr val="FF0000"/>
                </a:solidFill>
                <a:latin typeface="Cambria" pitchFamily="18" charset="0"/>
              </a:rPr>
              <a:t>the Red</a:t>
            </a:r>
            <a:r>
              <a:rPr lang="en-US" sz="2400" b="1" u="sng" dirty="0" smtClean="0">
                <a:latin typeface="Cambria" pitchFamily="18" charset="0"/>
              </a:rPr>
              <a:t>: </a:t>
            </a:r>
            <a:endParaRPr lang="en-US" sz="2400" u="sng" dirty="0" smtClean="0">
              <a:latin typeface="Cambria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latin typeface="Cambria" pitchFamily="18" charset="0"/>
              </a:rPr>
              <a:t>(</a:t>
            </a:r>
            <a:r>
              <a:rPr lang="en-US" sz="3200" dirty="0" smtClean="0">
                <a:solidFill>
                  <a:srgbClr val="0070C0"/>
                </a:solidFill>
                <a:latin typeface="Cambria" pitchFamily="18" charset="0"/>
              </a:rPr>
              <a:t>Moon Project):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latin typeface="Cambria" pitchFamily="18" charset="0"/>
              </a:rPr>
              <a:t>A regulated management problem </a:t>
            </a:r>
            <a:r>
              <a:rPr lang="en-US" sz="3200" dirty="0">
                <a:latin typeface="Cambria" pitchFamily="18" charset="0"/>
              </a:rPr>
              <a:t>T </a:t>
            </a:r>
            <a:r>
              <a:rPr lang="en-US" sz="3200" dirty="0" smtClean="0">
                <a:latin typeface="Cambria" pitchFamily="18" charset="0"/>
              </a:rPr>
              <a:t>for an austere company X such </a:t>
            </a:r>
            <a:r>
              <a:rPr lang="en-US" sz="3200" dirty="0">
                <a:latin typeface="Cambria" pitchFamily="18" charset="0"/>
              </a:rPr>
              <a:t>that </a:t>
            </a:r>
            <a:endParaRPr lang="en-US" sz="3200" dirty="0" smtClean="0">
              <a:latin typeface="Cambria" pitchFamily="18" charset="0"/>
            </a:endParaRP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3200" dirty="0" smtClean="0">
                <a:latin typeface="Cambria" pitchFamily="18" charset="0"/>
              </a:rPr>
              <a:t>no new program p is mounted with </a:t>
            </a:r>
            <a:r>
              <a:rPr lang="en-US" sz="3200" dirty="0">
                <a:latin typeface="Cambria" pitchFamily="18" charset="0"/>
              </a:rPr>
              <a:t>less than k ∈ N inputs. </a:t>
            </a:r>
            <a:endParaRPr lang="en-US" sz="3200" dirty="0" smtClean="0">
              <a:latin typeface="Cambria" pitchFamily="18" charset="0"/>
            </a:endParaRP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3200" dirty="0" smtClean="0">
                <a:latin typeface="Cambria" pitchFamily="18" charset="0"/>
              </a:rPr>
              <a:t>If </a:t>
            </a:r>
            <a:r>
              <a:rPr lang="en-US" sz="3200" dirty="0">
                <a:latin typeface="Cambria" pitchFamily="18" charset="0"/>
              </a:rPr>
              <a:t>a new p is </a:t>
            </a:r>
            <a:r>
              <a:rPr lang="en-US" sz="3200" dirty="0" smtClean="0">
                <a:latin typeface="Cambria" pitchFamily="18" charset="0"/>
              </a:rPr>
              <a:t>mounted</a:t>
            </a:r>
            <a:r>
              <a:rPr lang="en-US" sz="3200" dirty="0">
                <a:latin typeface="Cambria" pitchFamily="18" charset="0"/>
              </a:rPr>
              <a:t>, </a:t>
            </a:r>
            <a:r>
              <a:rPr lang="en-US" sz="3200" dirty="0" smtClean="0">
                <a:latin typeface="Cambria" pitchFamily="18" charset="0"/>
              </a:rPr>
              <a:t>this p </a:t>
            </a:r>
            <a:r>
              <a:rPr lang="en-US" sz="3200" dirty="0">
                <a:latin typeface="Cambria" pitchFamily="18" charset="0"/>
              </a:rPr>
              <a:t>cannot have less than k ∈ N inputs throughout level 1 of p ∈ P; the </a:t>
            </a:r>
            <a:r>
              <a:rPr lang="en-US" sz="3200" dirty="0" smtClean="0">
                <a:latin typeface="Cambria" pitchFamily="18" charset="0"/>
              </a:rPr>
              <a:t>least level </a:t>
            </a:r>
            <a:r>
              <a:rPr lang="en-US" sz="3200" dirty="0">
                <a:latin typeface="Cambria" pitchFamily="18" charset="0"/>
              </a:rPr>
              <a:t>in the p ∈ P hierarchies. </a:t>
            </a:r>
            <a:r>
              <a:rPr lang="en-US" sz="3200" dirty="0" smtClean="0">
                <a:latin typeface="Cambria" pitchFamily="18" charset="0"/>
              </a:rPr>
              <a:t>Otherwise</a:t>
            </a:r>
            <a:r>
              <a:rPr lang="en-US" sz="3200" dirty="0">
                <a:latin typeface="Cambria" pitchFamily="18" charset="0"/>
              </a:rPr>
              <a:t>, this particular p is terminated </a:t>
            </a:r>
            <a:r>
              <a:rPr lang="en-US" sz="3200" dirty="0" smtClean="0">
                <a:latin typeface="Cambria" pitchFamily="18" charset="0"/>
              </a:rPr>
              <a:t>for austerity </a:t>
            </a:r>
            <a:r>
              <a:rPr lang="en-US" sz="3200" dirty="0">
                <a:latin typeface="Cambria" pitchFamily="18" charset="0"/>
              </a:rPr>
              <a:t>reasons. 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3200" dirty="0" smtClean="0">
                <a:latin typeface="Cambria" pitchFamily="18" charset="0"/>
              </a:rPr>
              <a:t>Let </a:t>
            </a:r>
            <a:r>
              <a:rPr lang="en-US" sz="3200" dirty="0">
                <a:latin typeface="Cambria" pitchFamily="18" charset="0"/>
              </a:rPr>
              <a:t>s denote </a:t>
            </a:r>
            <a:r>
              <a:rPr lang="en-US" sz="3200" dirty="0" smtClean="0">
                <a:latin typeface="Cambria" pitchFamily="18" charset="0"/>
              </a:rPr>
              <a:t>a finance </a:t>
            </a:r>
            <a:r>
              <a:rPr lang="en-US" sz="3200" dirty="0" smtClean="0">
                <a:latin typeface="Cambria" pitchFamily="18" charset="0"/>
              </a:rPr>
              <a:t>project function </a:t>
            </a:r>
            <a:r>
              <a:rPr lang="en-US" sz="3200" dirty="0" smtClean="0">
                <a:latin typeface="Cambria" pitchFamily="18" charset="0"/>
              </a:rPr>
              <a:t>for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smtClean="0">
                <a:latin typeface="Cambria" pitchFamily="18" charset="0"/>
              </a:rPr>
              <a:t>X. A </a:t>
            </a:r>
            <a:r>
              <a:rPr lang="en-US" sz="3200" dirty="0">
                <a:latin typeface="Cambria" pitchFamily="18" charset="0"/>
              </a:rPr>
              <a:t>measurable function </a:t>
            </a:r>
            <a:r>
              <a:rPr lang="en-US" sz="3200" dirty="0" smtClean="0">
                <a:latin typeface="Cambria" pitchFamily="18" charset="0"/>
              </a:rPr>
              <a:t>s(X, </a:t>
            </a:r>
            <a:r>
              <a:rPr lang="en-US" sz="3200" dirty="0">
                <a:latin typeface="Cambria" pitchFamily="18" charset="0"/>
              </a:rPr>
              <a:t>.) </a:t>
            </a:r>
            <a:r>
              <a:rPr lang="en-US" sz="3200" dirty="0" smtClean="0">
                <a:latin typeface="Cambria" pitchFamily="18" charset="0"/>
              </a:rPr>
              <a:t>that associates  the </a:t>
            </a:r>
            <a:r>
              <a:rPr lang="en-US" sz="3200" dirty="0" smtClean="0">
                <a:latin typeface="Cambria" pitchFamily="18" charset="0"/>
              </a:rPr>
              <a:t>two</a:t>
            </a:r>
            <a:r>
              <a:rPr lang="en-US" sz="3200" dirty="0" smtClean="0">
                <a:latin typeface="Cambria" pitchFamily="18" charset="0"/>
              </a:rPr>
              <a:t> </a:t>
            </a:r>
            <a:r>
              <a:rPr lang="en-US" sz="3200" dirty="0" smtClean="0">
                <a:latin typeface="Cambria" pitchFamily="18" charset="0"/>
              </a:rPr>
              <a:t>goods with unavoidable costs </a:t>
            </a:r>
            <a:r>
              <a:rPr lang="en-US" sz="3200" dirty="0">
                <a:latin typeface="Cambria" pitchFamily="18" charset="0"/>
              </a:rPr>
              <a:t>like </a:t>
            </a:r>
            <a:r>
              <a:rPr lang="en-US" sz="3200" dirty="0" smtClean="0">
                <a:latin typeface="Cambria" pitchFamily="18" charset="0"/>
              </a:rPr>
              <a:t>the fees (w) </a:t>
            </a:r>
            <a:r>
              <a:rPr lang="en-US" sz="3200" dirty="0">
                <a:latin typeface="Cambria" pitchFamily="18" charset="0"/>
              </a:rPr>
              <a:t>paid, staff costs </a:t>
            </a:r>
            <a:r>
              <a:rPr lang="en-US" sz="3200" dirty="0" smtClean="0">
                <a:latin typeface="Cambria" pitchFamily="18" charset="0"/>
              </a:rPr>
              <a:t>(x) </a:t>
            </a:r>
            <a:r>
              <a:rPr lang="en-US" sz="3200" dirty="0">
                <a:latin typeface="Cambria" pitchFamily="18" charset="0"/>
              </a:rPr>
              <a:t>incurred, consumables </a:t>
            </a:r>
            <a:r>
              <a:rPr lang="en-US" sz="3200" dirty="0" smtClean="0">
                <a:latin typeface="Cambria" pitchFamily="18" charset="0"/>
              </a:rPr>
              <a:t>(y) </a:t>
            </a:r>
            <a:r>
              <a:rPr lang="en-US" sz="3200" dirty="0">
                <a:latin typeface="Cambria" pitchFamily="18" charset="0"/>
              </a:rPr>
              <a:t>used, the cross </a:t>
            </a:r>
            <a:r>
              <a:rPr lang="en-US" sz="3200" dirty="0" smtClean="0">
                <a:latin typeface="Cambria" pitchFamily="18" charset="0"/>
              </a:rPr>
              <a:t>subsidization cost (z) </a:t>
            </a:r>
            <a:r>
              <a:rPr lang="en-US" sz="3200" dirty="0">
                <a:latin typeface="Cambria" pitchFamily="18" charset="0"/>
              </a:rPr>
              <a:t>within variables and so on </a:t>
            </a:r>
            <a:r>
              <a:rPr lang="en-US" sz="3200" dirty="0" smtClean="0">
                <a:latin typeface="Cambria" pitchFamily="18" charset="0"/>
              </a:rPr>
              <a:t>as </a:t>
            </a:r>
            <a:r>
              <a:rPr lang="en-US" sz="3200" dirty="0">
                <a:latin typeface="Cambria" pitchFamily="18" charset="0"/>
              </a:rPr>
              <a:t>constraints of </a:t>
            </a:r>
            <a:r>
              <a:rPr lang="en-US" sz="3200" dirty="0" smtClean="0">
                <a:latin typeface="Cambria" pitchFamily="18" charset="0"/>
              </a:rPr>
              <a:t>X </a:t>
            </a:r>
            <a:r>
              <a:rPr lang="en-US" sz="3200" dirty="0">
                <a:latin typeface="Cambria" pitchFamily="18" charset="0"/>
              </a:rPr>
              <a:t>for each p ∈ </a:t>
            </a:r>
            <a:r>
              <a:rPr lang="en-US" sz="3200" dirty="0" smtClean="0">
                <a:latin typeface="Cambria" pitchFamily="18" charset="0"/>
              </a:rPr>
              <a:t>P is called the Moon project.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latin typeface="Cambria" pitchFamily="18" charset="0"/>
              </a:rPr>
              <a:t>(</a:t>
            </a:r>
            <a:r>
              <a:rPr lang="en-US" sz="3200" dirty="0" smtClean="0">
                <a:solidFill>
                  <a:srgbClr val="C00000"/>
                </a:solidFill>
                <a:latin typeface="Cambria" pitchFamily="18" charset="0"/>
              </a:rPr>
              <a:t>Moon Project Models):</a:t>
            </a:r>
          </a:p>
          <a:p>
            <a:pPr marL="457200" lvl="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3200" dirty="0" smtClean="0">
                <a:latin typeface="Cambria" pitchFamily="18" charset="0"/>
              </a:rPr>
              <a:t>A </a:t>
            </a:r>
            <a:r>
              <a:rPr lang="en-US" sz="3200" dirty="0">
                <a:latin typeface="Cambria" pitchFamily="18" charset="0"/>
              </a:rPr>
              <a:t>set M of </a:t>
            </a:r>
            <a:r>
              <a:rPr lang="en-US" sz="3200" dirty="0" smtClean="0">
                <a:latin typeface="Cambria" pitchFamily="18" charset="0"/>
              </a:rPr>
              <a:t>cost models for program p </a:t>
            </a:r>
            <a:r>
              <a:rPr lang="en-US" sz="3200" dirty="0">
                <a:latin typeface="Cambria" pitchFamily="18" charset="0"/>
              </a:rPr>
              <a:t>∈ P </a:t>
            </a:r>
            <a:r>
              <a:rPr lang="en-US" sz="3200" dirty="0" smtClean="0">
                <a:latin typeface="Cambria" pitchFamily="18" charset="0"/>
              </a:rPr>
              <a:t>during austerity in </a:t>
            </a:r>
            <a:r>
              <a:rPr lang="en-US" sz="3200" dirty="0" smtClean="0">
                <a:latin typeface="Cambria" pitchFamily="18" charset="0"/>
              </a:rPr>
              <a:t>X. </a:t>
            </a:r>
            <a:endParaRPr lang="en-US" sz="3200" dirty="0" smtClean="0"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Place your data in this space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From the Horse’s Mouth: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u="sng" dirty="0" smtClean="0">
                <a:solidFill>
                  <a:srgbClr val="002060"/>
                </a:solidFill>
              </a:rPr>
              <a:t>Choquet Bargaining Path for a Model</a:t>
            </a:r>
            <a:endParaRPr lang="en-US" b="1" u="sng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1341"/>
            <a:ext cx="38884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556792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</a:t>
            </a:r>
            <a:r>
              <a:rPr lang="en-US" dirty="0"/>
              <a:t> </a:t>
            </a:r>
            <a:r>
              <a:rPr lang="en-US" dirty="0" smtClean="0"/>
              <a:t>(Ω</a:t>
            </a:r>
            <a:r>
              <a:rPr lang="en-US" dirty="0"/>
              <a:t>, </a:t>
            </a:r>
            <a:r>
              <a:rPr lang="en-US" dirty="0" smtClean="0"/>
              <a:t>ℱ, </a:t>
            </a:r>
            <a:r>
              <a:rPr lang="el-GR" dirty="0"/>
              <a:t>μ</a:t>
            </a:r>
            <a:r>
              <a:rPr lang="en-US" dirty="0" smtClean="0"/>
              <a:t>) </a:t>
            </a:r>
            <a:r>
              <a:rPr lang="en-US" dirty="0"/>
              <a:t>be a measurable </a:t>
            </a:r>
            <a:r>
              <a:rPr lang="en-US" dirty="0" smtClean="0"/>
              <a:t>space </a:t>
            </a:r>
            <a:r>
              <a:rPr lang="en-US" dirty="0" smtClean="0"/>
              <a:t>with </a:t>
            </a:r>
            <a:r>
              <a:rPr lang="en-US" dirty="0" smtClean="0"/>
              <a:t>μ- capacity </a:t>
            </a:r>
            <a:r>
              <a:rPr lang="en-US" dirty="0"/>
              <a:t>on (Ω, </a:t>
            </a:r>
            <a:r>
              <a:rPr lang="en-US" dirty="0" smtClean="0"/>
              <a:t>ℱ, </a:t>
            </a:r>
            <a:r>
              <a:rPr lang="el-GR" dirty="0"/>
              <a:t>μ</a:t>
            </a:r>
            <a:r>
              <a:rPr lang="en-US" dirty="0" smtClean="0"/>
              <a:t>) </a:t>
            </a:r>
            <a:r>
              <a:rPr lang="en-US" dirty="0"/>
              <a:t>representing the decision-maker's </a:t>
            </a:r>
            <a:r>
              <a:rPr lang="en-US" dirty="0" smtClean="0"/>
              <a:t>uncertainty </a:t>
            </a:r>
            <a:r>
              <a:rPr lang="en-US" dirty="0" smtClean="0"/>
              <a:t>measure about </a:t>
            </a:r>
            <a:r>
              <a:rPr lang="en-US" dirty="0"/>
              <a:t>the states of the </a:t>
            </a:r>
            <a:r>
              <a:rPr lang="en-US" dirty="0" smtClean="0"/>
              <a:t>world such that </a:t>
            </a:r>
          </a:p>
          <a:p>
            <a:r>
              <a:rPr lang="en-US" dirty="0" smtClean="0"/>
              <a:t>           </a:t>
            </a:r>
            <a:r>
              <a:rPr lang="el-GR" dirty="0">
                <a:solidFill>
                  <a:srgbClr val="FF0000"/>
                </a:solidFill>
              </a:rPr>
              <a:t>μ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>
                <a:solidFill>
                  <a:srgbClr val="FF0000"/>
                </a:solidFill>
              </a:rPr>
              <a:t>ℝ → </a:t>
            </a:r>
            <a:r>
              <a:rPr lang="en-US" b="1" dirty="0" smtClean="0">
                <a:solidFill>
                  <a:srgbClr val="FF0000"/>
                </a:solidFill>
              </a:rPr>
              <a:t>ℝ                                         </a:t>
            </a:r>
          </a:p>
          <a:p>
            <a:r>
              <a:rPr lang="en-US" dirty="0" smtClean="0"/>
              <a:t>be </a:t>
            </a:r>
            <a:r>
              <a:rPr lang="en-US" dirty="0"/>
              <a:t>a utility function, representing the decision-maker's preferences over </a:t>
            </a:r>
            <a:r>
              <a:rPr lang="en-US" dirty="0" smtClean="0"/>
              <a:t>outcomes. Let x</a:t>
            </a:r>
            <a:r>
              <a:rPr lang="en-US" dirty="0"/>
              <a:t>, </a:t>
            </a:r>
            <a:r>
              <a:rPr lang="en-US" dirty="0" smtClean="0"/>
              <a:t>y, z </a:t>
            </a:r>
            <a:r>
              <a:rPr lang="en-US" dirty="0"/>
              <a:t>∈ ℝ be </a:t>
            </a:r>
            <a:r>
              <a:rPr lang="en-US" dirty="0" smtClean="0"/>
              <a:t>three</a:t>
            </a:r>
            <a:r>
              <a:rPr lang="en-US" dirty="0" smtClean="0"/>
              <a:t> </a:t>
            </a:r>
            <a:r>
              <a:rPr lang="en-US" dirty="0"/>
              <a:t>outcomes</a:t>
            </a:r>
            <a:r>
              <a:rPr lang="en-US" dirty="0" smtClean="0"/>
              <a:t>. </a:t>
            </a:r>
            <a:r>
              <a:rPr lang="en-US" dirty="0" smtClean="0"/>
              <a:t>The </a:t>
            </a:r>
            <a:r>
              <a:rPr lang="en-US" dirty="0"/>
              <a:t>Choquet Bargain between </a:t>
            </a:r>
            <a:r>
              <a:rPr lang="en-US" dirty="0" smtClean="0"/>
              <a:t>x, y </a:t>
            </a:r>
            <a:r>
              <a:rPr lang="en-US" dirty="0"/>
              <a:t>and y is </a:t>
            </a:r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Cμ</a:t>
            </a:r>
            <a:r>
              <a:rPr lang="en-US" b="1" dirty="0" smtClean="0">
                <a:solidFill>
                  <a:srgbClr val="FF0000"/>
                </a:solidFill>
              </a:rPr>
              <a:t>(x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y, z) 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US" b="1" dirty="0" smtClean="0">
                <a:solidFill>
                  <a:srgbClr val="FF0000"/>
                </a:solidFill>
              </a:rPr>
              <a:t>∫(xu</a:t>
            </a:r>
            <a:r>
              <a:rPr lang="en-US" b="1" dirty="0">
                <a:solidFill>
                  <a:srgbClr val="FF0000"/>
                </a:solidFill>
              </a:rPr>
              <a:t>⁻¹(λ) + yu⁻</a:t>
            </a:r>
            <a:r>
              <a:rPr lang="en-US" b="1" dirty="0" smtClean="0">
                <a:solidFill>
                  <a:srgbClr val="FF0000"/>
                </a:solidFill>
              </a:rPr>
              <a:t>¹(</a:t>
            </a:r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b="1" dirty="0" smtClean="0">
                <a:solidFill>
                  <a:srgbClr val="FF0000"/>
                </a:solidFill>
              </a:rPr>
              <a:t>)+zu</a:t>
            </a:r>
            <a:r>
              <a:rPr lang="en-US" b="1" dirty="0">
                <a:solidFill>
                  <a:srgbClr val="FF0000"/>
                </a:solidFill>
              </a:rPr>
              <a:t>⁻</a:t>
            </a:r>
            <a:r>
              <a:rPr lang="en-US" b="1" dirty="0" smtClean="0">
                <a:solidFill>
                  <a:srgbClr val="FF0000"/>
                </a:solidFill>
              </a:rPr>
              <a:t>¹(</a:t>
            </a:r>
            <a:r>
              <a:rPr lang="el-GR" b="1" dirty="0" smtClean="0">
                <a:solidFill>
                  <a:srgbClr val="FF0000"/>
                </a:solidFill>
              </a:rPr>
              <a:t>γ)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 err="1" smtClean="0">
                <a:solidFill>
                  <a:srgbClr val="FF0000"/>
                </a:solidFill>
              </a:rPr>
              <a:t>dμ</a:t>
            </a:r>
            <a:r>
              <a:rPr lang="en-US" b="1" dirty="0" smtClean="0">
                <a:solidFill>
                  <a:srgbClr val="FF0000"/>
                </a:solidFill>
              </a:rPr>
              <a:t>(λ,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)                                                            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u</a:t>
            </a:r>
            <a:r>
              <a:rPr lang="en-US" dirty="0"/>
              <a:t>⁻</a:t>
            </a:r>
            <a:r>
              <a:rPr lang="en-US" dirty="0" smtClean="0"/>
              <a:t>¹(λ</a:t>
            </a:r>
            <a:r>
              <a:rPr lang="en-US" dirty="0"/>
              <a:t>), u⁻</a:t>
            </a:r>
            <a:r>
              <a:rPr lang="en-US" dirty="0" smtClean="0"/>
              <a:t>¹(</a:t>
            </a:r>
            <a:r>
              <a:rPr lang="el-GR" dirty="0"/>
              <a:t>β), </a:t>
            </a:r>
            <a:r>
              <a:rPr lang="en-US" dirty="0" smtClean="0"/>
              <a:t>and </a:t>
            </a:r>
            <a:r>
              <a:rPr lang="en-US" dirty="0"/>
              <a:t>u⁻</a:t>
            </a:r>
            <a:r>
              <a:rPr lang="en-US" dirty="0" smtClean="0"/>
              <a:t>¹(</a:t>
            </a:r>
            <a:r>
              <a:rPr lang="el-GR" dirty="0"/>
              <a:t>γ</a:t>
            </a:r>
            <a:r>
              <a:rPr lang="en-US" dirty="0" smtClean="0"/>
              <a:t>) </a:t>
            </a:r>
            <a:r>
              <a:rPr lang="en-US" dirty="0"/>
              <a:t>represent the quantile functions of the utility distribution.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57332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https://</a:t>
            </a:r>
            <a:r>
              <a:rPr lang="en-US" b="1" dirty="0" smtClean="0">
                <a:solidFill>
                  <a:srgbClr val="002060"/>
                </a:solidFill>
              </a:rPr>
              <a:t>www.bing.com948117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Moon Project Models: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70C0"/>
                </a:solidFill>
              </a:rPr>
              <a:t>Associated Choquet Bargains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The Basic Moon Project Model Used:</a:t>
                </a:r>
              </a:p>
              <a:p>
                <a:pPr marL="0" indent="0">
                  <a:buNone/>
                </a:pPr>
                <a:r>
                  <a:rPr lang="en-US" i="1" u="sng" dirty="0"/>
                  <a:t>T</a:t>
                </a:r>
                <a:r>
                  <a:rPr lang="en-US" i="1" u="sng" dirty="0" smtClean="0"/>
                  <a:t>(t, .) = N</a:t>
                </a:r>
                <a:r>
                  <a:rPr lang="en-US" sz="2000" i="1" u="sng" dirty="0" smtClean="0"/>
                  <a:t>0</a:t>
                </a:r>
                <a:r>
                  <a:rPr lang="en-US" i="1" u="sng" dirty="0" smtClean="0"/>
                  <a:t>exp[(</a:t>
                </a:r>
                <a:r>
                  <a:rPr lang="el-GR" i="1" u="sng" dirty="0" smtClean="0"/>
                  <a:t>μ 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u="sng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u="sng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u="sng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l-GR" i="1" u="sng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 u="sng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u="sng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u="sng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i="1" u="sng" dirty="0"/>
                  <a:t>t + </a:t>
                </a:r>
                <a:r>
                  <a:rPr lang="el-GR" i="1" u="sng" dirty="0" smtClean="0"/>
                  <a:t>σ</a:t>
                </a:r>
                <a:r>
                  <a:rPr lang="en-US" i="1" u="sng" dirty="0" smtClean="0"/>
                  <a:t>B(t))] </a:t>
                </a:r>
                <a:r>
                  <a:rPr lang="en-US" i="1" u="sng" dirty="0"/>
                  <a:t>, N</a:t>
                </a:r>
                <a:r>
                  <a:rPr lang="en-US" sz="2000" i="1" u="sng" dirty="0"/>
                  <a:t>0</a:t>
                </a:r>
                <a:r>
                  <a:rPr lang="en-US" i="1" u="sng" dirty="0"/>
                  <a:t> ≥ k</a:t>
                </a:r>
                <a:endParaRPr lang="pt-BR" i="1" u="sng" dirty="0" smtClean="0"/>
              </a:p>
              <a:p>
                <a:pPr marL="0" indent="0">
                  <a:buNone/>
                </a:pPr>
                <a:r>
                  <a:rPr lang="pt-BR" b="1" i="1" dirty="0" smtClean="0">
                    <a:solidFill>
                      <a:schemeClr val="tx2"/>
                    </a:solidFill>
                  </a:rPr>
                  <a:t>The General Choquet Model Constructed:</a:t>
                </a:r>
              </a:p>
              <a:p>
                <a:pPr marL="0" indent="0">
                  <a:buNone/>
                </a:pPr>
                <a:r>
                  <a:rPr lang="pt-BR" i="1" dirty="0" smtClean="0"/>
                  <a:t>N</a:t>
                </a:r>
                <a:r>
                  <a:rPr lang="pt-BR" sz="2000" i="1" dirty="0" smtClean="0"/>
                  <a:t>0</a:t>
                </a:r>
                <a:r>
                  <a:rPr lang="pt-BR" i="1" dirty="0" smtClean="0"/>
                  <a:t>(w</a:t>
                </a:r>
                <a:r>
                  <a:rPr lang="pt-BR" i="1" dirty="0"/>
                  <a:t>, x, y, z, ... | p ∈ P)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  <m:r>
                              <a:rPr lang="el-GR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</a:rPr>
                              <m:t>) 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den>
                            </m:f>
                          </m:sup>
                        </m:sSup>
                        <m:r>
                          <a:rPr lang="el-GR" i="1">
                            <a:latin typeface="Cambria Math"/>
                          </a:rPr>
                          <m:t>𝜋</m:t>
                        </m:r>
                        <m:r>
                          <a:rPr lang="el-GR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pt-BR" i="1" dirty="0"/>
              </a:p>
              <a:p>
                <a:r>
                  <a:rPr lang="en-US" u="sng" dirty="0" smtClean="0"/>
                  <a:t>Three Choquets: (Min, Max, Average):</a:t>
                </a:r>
              </a:p>
              <a:p>
                <a:r>
                  <a:rPr lang="en-US" u="sng" dirty="0" smtClean="0"/>
                  <a:t>Lie </a:t>
                </a:r>
                <a:r>
                  <a:rPr lang="en-US" u="sng" dirty="0"/>
                  <a:t>Bracket {</a:t>
                </a:r>
                <a:r>
                  <a:rPr lang="en-US" u="sng" dirty="0" smtClean="0"/>
                  <a:t>N</a:t>
                </a:r>
                <a:r>
                  <a:rPr lang="en-US" sz="2000" u="sng" dirty="0" smtClean="0"/>
                  <a:t>0</a:t>
                </a:r>
                <a:r>
                  <a:rPr lang="en-US" u="sng" dirty="0" smtClean="0"/>
                  <a:t>, F(T</a:t>
                </a:r>
                <a:r>
                  <a:rPr lang="en-US" sz="2000" u="sng" dirty="0" smtClean="0"/>
                  <a:t>0 </a:t>
                </a:r>
                <a:r>
                  <a:rPr lang="en-US" u="sng" dirty="0" smtClean="0">
                    <a:solidFill>
                      <a:prstClr val="black"/>
                    </a:solidFill>
                  </a:rPr>
                  <a:t>)</a:t>
                </a:r>
                <a:r>
                  <a:rPr lang="en-US" u="sng" dirty="0" smtClean="0"/>
                  <a:t>}</a:t>
                </a:r>
                <a:endParaRPr lang="en-US" u="sng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1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Constructed </a:t>
            </a:r>
            <a:r>
              <a:rPr lang="en-US" b="1" dirty="0" err="1" smtClean="0"/>
              <a:t>Choquets</a:t>
            </a:r>
            <a:r>
              <a:rPr lang="en-US" b="1" dirty="0" smtClean="0"/>
              <a:t> Rules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First </a:t>
            </a:r>
            <a:r>
              <a:rPr lang="en-US" b="1" u="sng" dirty="0" err="1" smtClean="0">
                <a:solidFill>
                  <a:srgbClr val="FF0000"/>
                </a:solidFill>
              </a:rPr>
              <a:t>Choquet</a:t>
            </a:r>
            <a:r>
              <a:rPr lang="en-US" b="1" u="sng" dirty="0" smtClean="0">
                <a:solidFill>
                  <a:srgbClr val="FF0000"/>
                </a:solidFill>
              </a:rPr>
              <a:t> Rule:</a:t>
            </a:r>
            <a:endParaRPr lang="en-US" b="1" u="sng" dirty="0">
              <a:solidFill>
                <a:srgbClr val="FF0000"/>
              </a:solidFill>
            </a:endParaRPr>
          </a:p>
          <a:p>
            <a:pPr algn="just"/>
            <a:r>
              <a:rPr lang="en-US" sz="2400" i="1" dirty="0"/>
              <a:t>Suppose that </a:t>
            </a:r>
            <a:r>
              <a:rPr lang="en-US" sz="2400" i="1" dirty="0" err="1"/>
              <a:t>pI</a:t>
            </a:r>
            <a:r>
              <a:rPr lang="en-US" sz="2400" i="1" dirty="0"/>
              <a:t> (D) has </a:t>
            </a:r>
            <a:r>
              <a:rPr lang="en-US" sz="2400" i="1" dirty="0" err="1"/>
              <a:t>Choquet</a:t>
            </a:r>
            <a:r>
              <a:rPr lang="en-US" sz="2400" i="1" dirty="0"/>
              <a:t> bargaining path {</a:t>
            </a:r>
            <a:r>
              <a:rPr lang="el-GR" sz="2400" i="1" dirty="0"/>
              <a:t>χ</a:t>
            </a:r>
            <a:r>
              <a:rPr lang="en-US" sz="2400" i="1" dirty="0" err="1" smtClean="0"/>
              <a:t>I,j</a:t>
            </a:r>
            <a:r>
              <a:rPr lang="en-US" sz="2400" i="1" dirty="0" smtClean="0"/>
              <a:t>: </a:t>
            </a:r>
            <a:r>
              <a:rPr lang="en-US" sz="2400" i="1" dirty="0"/>
              <a:t>j = 1, 2, 3, 4, ..., J}. Then, any </a:t>
            </a:r>
            <a:r>
              <a:rPr lang="en-US" sz="2400" i="1" dirty="0" err="1"/>
              <a:t>Choquet</a:t>
            </a:r>
            <a:r>
              <a:rPr lang="en-US" sz="2400" i="1" dirty="0"/>
              <a:t> bargaining path </a:t>
            </a:r>
            <a:r>
              <a:rPr lang="el-GR" sz="2400" i="1" dirty="0"/>
              <a:t>χ</a:t>
            </a:r>
            <a:r>
              <a:rPr lang="en-US" sz="2400" i="1" dirty="0" err="1"/>
              <a:t>I,k</a:t>
            </a:r>
            <a:r>
              <a:rPr lang="en-US" sz="2400" i="1" dirty="0"/>
              <a:t>; k ≤ J with total selling price </a:t>
            </a:r>
            <a:r>
              <a:rPr lang="en-US" sz="2400" i="1" dirty="0" err="1"/>
              <a:t>FI,k</a:t>
            </a:r>
            <a:r>
              <a:rPr lang="en-US" sz="2400" i="1" dirty="0"/>
              <a:t> &gt; </a:t>
            </a:r>
            <a:r>
              <a:rPr lang="en-US" sz="2400" i="1" dirty="0" err="1"/>
              <a:t>TI,k</a:t>
            </a:r>
            <a:r>
              <a:rPr lang="en-US" sz="2400" i="1" dirty="0"/>
              <a:t> ∈ {</a:t>
            </a:r>
            <a:r>
              <a:rPr lang="el-GR" sz="2400" i="1" dirty="0"/>
              <a:t>χ</a:t>
            </a:r>
            <a:r>
              <a:rPr lang="en-US" sz="2400" i="1" dirty="0" err="1"/>
              <a:t>I,j</a:t>
            </a:r>
            <a:r>
              <a:rPr lang="en-US" sz="2400" i="1" dirty="0"/>
              <a:t> } is a good bargaining path for </a:t>
            </a:r>
            <a:r>
              <a:rPr lang="en-US" sz="2400" i="1" dirty="0" err="1"/>
              <a:t>pI</a:t>
            </a:r>
            <a:r>
              <a:rPr lang="en-US" sz="2400" i="1" dirty="0"/>
              <a:t> (D) in X</a:t>
            </a:r>
            <a:r>
              <a:rPr lang="en-US" sz="2400" i="1" dirty="0" smtClean="0"/>
              <a:t>.</a:t>
            </a:r>
          </a:p>
          <a:p>
            <a:pPr marL="0" lv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Second </a:t>
            </a:r>
            <a:r>
              <a:rPr lang="en-US" b="1" u="sng" dirty="0" err="1">
                <a:solidFill>
                  <a:srgbClr val="FF0000"/>
                </a:solidFill>
              </a:rPr>
              <a:t>Choquet</a:t>
            </a:r>
            <a:r>
              <a:rPr lang="en-US" b="1" u="sng" dirty="0">
                <a:solidFill>
                  <a:srgbClr val="FF0000"/>
                </a:solidFill>
              </a:rPr>
              <a:t> Rule:</a:t>
            </a:r>
          </a:p>
          <a:p>
            <a:pPr algn="just"/>
            <a:r>
              <a:rPr lang="en-US" sz="2400" i="1" dirty="0"/>
              <a:t>Suppose </a:t>
            </a:r>
            <a:r>
              <a:rPr lang="en-US" sz="2400" i="1" dirty="0" err="1"/>
              <a:t>χ</a:t>
            </a:r>
            <a:r>
              <a:rPr lang="en-US" sz="2000" i="1" dirty="0" err="1"/>
              <a:t>I,k</a:t>
            </a:r>
            <a:r>
              <a:rPr lang="en-US" sz="2400" i="1" dirty="0"/>
              <a:t> and </a:t>
            </a:r>
            <a:r>
              <a:rPr lang="en-US" sz="2400" i="1" dirty="0" err="1"/>
              <a:t>χ</a:t>
            </a:r>
            <a:r>
              <a:rPr lang="en-US" sz="2000" i="1" dirty="0" err="1"/>
              <a:t>I,m</a:t>
            </a:r>
            <a:r>
              <a:rPr lang="en-US" sz="2400" i="1" dirty="0"/>
              <a:t> are good </a:t>
            </a:r>
            <a:r>
              <a:rPr lang="en-US" sz="2400" i="1" dirty="0" err="1"/>
              <a:t>Choquet</a:t>
            </a:r>
            <a:r>
              <a:rPr lang="en-US" sz="2400" i="1" dirty="0"/>
              <a:t> bargaining paths for </a:t>
            </a:r>
            <a:r>
              <a:rPr lang="en-US" sz="2400" i="1" dirty="0" err="1"/>
              <a:t>p</a:t>
            </a:r>
            <a:r>
              <a:rPr lang="en-US" sz="2000" i="1" dirty="0" err="1"/>
              <a:t>I</a:t>
            </a:r>
            <a:r>
              <a:rPr lang="en-US" sz="2400" i="1" dirty="0"/>
              <a:t> (D). Then </a:t>
            </a:r>
            <a:r>
              <a:rPr lang="en-US" sz="2400" i="1" dirty="0" err="1"/>
              <a:t>χ</a:t>
            </a:r>
            <a:r>
              <a:rPr lang="en-US" sz="2000" i="1" dirty="0" err="1"/>
              <a:t>I,m</a:t>
            </a:r>
            <a:r>
              <a:rPr lang="en-US" sz="2400" i="1" dirty="0"/>
              <a:t> is to be preferred over </a:t>
            </a:r>
            <a:r>
              <a:rPr lang="en-US" sz="2400" i="1" dirty="0" err="1"/>
              <a:t>χ</a:t>
            </a:r>
            <a:r>
              <a:rPr lang="en-US" sz="2000" i="1" dirty="0" err="1"/>
              <a:t>I,k</a:t>
            </a:r>
            <a:r>
              <a:rPr lang="en-US" sz="2400" i="1" dirty="0"/>
              <a:t> only if the measurable map ω(m) → χ(I, m, t, ω) is better than ω(k) → χ(I, k, t, ω</a:t>
            </a:r>
            <a:r>
              <a:rPr lang="en-US" sz="2400" i="1" dirty="0" smtClean="0"/>
              <a:t>).</a:t>
            </a:r>
          </a:p>
          <a:p>
            <a:pPr algn="just"/>
            <a:endParaRPr lang="en-US" sz="2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Constructed </a:t>
            </a:r>
            <a:r>
              <a:rPr lang="en-US" b="1" dirty="0" err="1" smtClean="0">
                <a:solidFill>
                  <a:prstClr val="black"/>
                </a:solidFill>
              </a:rPr>
              <a:t>Choquets</a:t>
            </a:r>
            <a:r>
              <a:rPr lang="en-US" b="1" dirty="0" smtClean="0">
                <a:solidFill>
                  <a:prstClr val="black"/>
                </a:solidFill>
              </a:rPr>
              <a:t>;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800" b="1" i="1" u="sng" dirty="0" smtClean="0">
                <a:solidFill>
                  <a:srgbClr val="FF0000"/>
                </a:solidFill>
              </a:rPr>
              <a:t>Third </a:t>
            </a:r>
            <a:r>
              <a:rPr lang="en-US" sz="5800" b="1" i="1" u="sng" dirty="0" err="1" smtClean="0">
                <a:solidFill>
                  <a:srgbClr val="FF0000"/>
                </a:solidFill>
              </a:rPr>
              <a:t>Choquet</a:t>
            </a:r>
            <a:r>
              <a:rPr lang="en-US" sz="5800" b="1" i="1" u="sng" dirty="0" smtClean="0">
                <a:solidFill>
                  <a:srgbClr val="FF0000"/>
                </a:solidFill>
              </a:rPr>
              <a:t> Rule</a:t>
            </a:r>
            <a:endParaRPr lang="en-US" sz="5800" b="1" i="1" u="sng" dirty="0">
              <a:solidFill>
                <a:srgbClr val="FF0000"/>
              </a:solidFill>
            </a:endParaRPr>
          </a:p>
          <a:p>
            <a:pPr algn="just"/>
            <a:r>
              <a:rPr lang="en-US" sz="4500" dirty="0"/>
              <a:t>The mean </a:t>
            </a:r>
            <a:r>
              <a:rPr lang="en-US" sz="4500" dirty="0" err="1"/>
              <a:t>Choquet</a:t>
            </a:r>
            <a:r>
              <a:rPr lang="en-US" sz="4500" dirty="0"/>
              <a:t> bargaining path for </a:t>
            </a:r>
            <a:r>
              <a:rPr lang="en-US" sz="4500" dirty="0" err="1"/>
              <a:t>pI</a:t>
            </a:r>
            <a:r>
              <a:rPr lang="en-US" sz="4500" dirty="0"/>
              <a:t> (D) is a preferred </a:t>
            </a:r>
            <a:r>
              <a:rPr lang="en-US" sz="4500" dirty="0" err="1"/>
              <a:t>Choquet</a:t>
            </a:r>
            <a:r>
              <a:rPr lang="en-US" sz="4500" dirty="0"/>
              <a:t> only if other good </a:t>
            </a:r>
            <a:r>
              <a:rPr lang="en-US" sz="4500" dirty="0" err="1"/>
              <a:t>Choquet</a:t>
            </a:r>
            <a:r>
              <a:rPr lang="en-US" sz="4500" dirty="0"/>
              <a:t> bargaining paths are nowhere good bargaining paths for </a:t>
            </a:r>
            <a:r>
              <a:rPr lang="en-US" sz="4500" dirty="0" err="1"/>
              <a:t>pI</a:t>
            </a:r>
            <a:r>
              <a:rPr lang="en-US" sz="4500" dirty="0"/>
              <a:t> (D</a:t>
            </a:r>
            <a:r>
              <a:rPr lang="en-US" sz="4500" dirty="0" smtClean="0"/>
              <a:t>).</a:t>
            </a:r>
          </a:p>
          <a:p>
            <a:pPr algn="just"/>
            <a:r>
              <a:rPr lang="en-US" sz="6500" b="1" i="1" dirty="0" smtClean="0">
                <a:solidFill>
                  <a:schemeClr val="tx2"/>
                </a:solidFill>
              </a:rPr>
              <a:t>From Moon to Earth:</a:t>
            </a:r>
          </a:p>
          <a:p>
            <a:pPr marL="0" indent="0" algn="just">
              <a:buNone/>
            </a:pPr>
            <a:r>
              <a:rPr lang="en-US" sz="4600" b="1" i="1" dirty="0">
                <a:solidFill>
                  <a:schemeClr val="tx2"/>
                </a:solidFill>
              </a:rPr>
              <a:t>Consider a Company X with departments DI : I ∈ N </a:t>
            </a:r>
            <a:r>
              <a:rPr lang="en-US" sz="4600" b="1" i="1" dirty="0" smtClean="0">
                <a:solidFill>
                  <a:schemeClr val="tx2"/>
                </a:solidFill>
              </a:rPr>
              <a:t>each working </a:t>
            </a:r>
            <a:r>
              <a:rPr lang="en-US" sz="4600" b="1" i="1" dirty="0">
                <a:solidFill>
                  <a:schemeClr val="tx2"/>
                </a:solidFill>
              </a:rPr>
              <a:t>under </a:t>
            </a:r>
            <a:r>
              <a:rPr lang="en-US" sz="4600" b="1" i="1" dirty="0" smtClean="0">
                <a:solidFill>
                  <a:schemeClr val="tx2"/>
                </a:solidFill>
              </a:rPr>
              <a:t>certain specific constraints to </a:t>
            </a:r>
            <a:r>
              <a:rPr lang="en-US" sz="4600" b="1" i="1" dirty="0">
                <a:solidFill>
                  <a:schemeClr val="tx2"/>
                </a:solidFill>
              </a:rPr>
              <a:t>mount </a:t>
            </a:r>
            <a:r>
              <a:rPr lang="en-US" sz="4600" b="1" i="1" dirty="0" smtClean="0">
                <a:solidFill>
                  <a:schemeClr val="tx2"/>
                </a:solidFill>
              </a:rPr>
              <a:t>some new programs </a:t>
            </a:r>
            <a:r>
              <a:rPr lang="en-US" sz="4600" b="1" i="1" dirty="0" err="1" smtClean="0">
                <a:solidFill>
                  <a:schemeClr val="tx2"/>
                </a:solidFill>
              </a:rPr>
              <a:t>p</a:t>
            </a:r>
            <a:r>
              <a:rPr lang="en-US" sz="4600" b="1" dirty="0" err="1" smtClean="0">
                <a:solidFill>
                  <a:schemeClr val="tx2"/>
                </a:solidFill>
              </a:rPr>
              <a:t>I</a:t>
            </a:r>
            <a:r>
              <a:rPr lang="en-US" sz="4600" b="1" i="1" dirty="0" smtClean="0">
                <a:solidFill>
                  <a:schemeClr val="tx2"/>
                </a:solidFill>
              </a:rPr>
              <a:t>. </a:t>
            </a:r>
            <a:r>
              <a:rPr lang="en-US" sz="4600" b="1" i="1" dirty="0">
                <a:solidFill>
                  <a:schemeClr val="tx2"/>
                </a:solidFill>
              </a:rPr>
              <a:t>What are the </a:t>
            </a:r>
            <a:r>
              <a:rPr lang="en-US" sz="4600" b="1" i="1" dirty="0" err="1">
                <a:solidFill>
                  <a:schemeClr val="tx2"/>
                </a:solidFill>
              </a:rPr>
              <a:t>Choquet</a:t>
            </a:r>
            <a:r>
              <a:rPr lang="en-US" sz="4600" b="1" i="1" dirty="0">
                <a:solidFill>
                  <a:schemeClr val="tx2"/>
                </a:solidFill>
              </a:rPr>
              <a:t> bargaining paths for </a:t>
            </a:r>
            <a:r>
              <a:rPr lang="en-US" sz="4600" b="1" i="1" dirty="0" smtClean="0">
                <a:solidFill>
                  <a:schemeClr val="tx2"/>
                </a:solidFill>
              </a:rPr>
              <a:t>these projects and </a:t>
            </a:r>
            <a:r>
              <a:rPr lang="en-US" sz="4600" b="1" i="1" dirty="0">
                <a:solidFill>
                  <a:schemeClr val="tx2"/>
                </a:solidFill>
              </a:rPr>
              <a:t>the optimal </a:t>
            </a:r>
            <a:r>
              <a:rPr lang="en-US" sz="4600" b="1" i="1" dirty="0" smtClean="0">
                <a:solidFill>
                  <a:schemeClr val="tx2"/>
                </a:solidFill>
              </a:rPr>
              <a:t>path </a:t>
            </a:r>
            <a:r>
              <a:rPr lang="en-US" sz="4600" b="1" i="1" dirty="0">
                <a:solidFill>
                  <a:schemeClr val="tx2"/>
                </a:solidFill>
              </a:rPr>
              <a:t>for </a:t>
            </a:r>
            <a:r>
              <a:rPr lang="en-US" sz="4600" b="1" i="1" dirty="0" smtClean="0">
                <a:solidFill>
                  <a:schemeClr val="tx2"/>
                </a:solidFill>
              </a:rPr>
              <a:t>each program in X</a:t>
            </a:r>
            <a:r>
              <a:rPr lang="en-US" sz="4600" b="1" i="1" dirty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endParaRPr lang="en-US" sz="4600" b="1" i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sz="2800" b="1" i="1" dirty="0" smtClean="0">
                <a:solidFill>
                  <a:schemeClr val="tx2"/>
                </a:solidFill>
              </a:rPr>
              <a:t>     </a:t>
            </a:r>
          </a:p>
          <a:p>
            <a:pPr marL="0" indent="0" algn="just">
              <a:buNone/>
            </a:pPr>
            <a:r>
              <a:rPr lang="en-US" sz="2800" b="1" i="1" dirty="0">
                <a:solidFill>
                  <a:schemeClr val="tx2"/>
                </a:solidFill>
              </a:rPr>
              <a:t> </a:t>
            </a:r>
            <a:endParaRPr lang="en-US" sz="2800" b="1" i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3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Down to Earth: Definitions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u="sng" dirty="0" smtClean="0"/>
              <a:t>X</a:t>
            </a:r>
            <a:r>
              <a:rPr lang="en-US" i="1" u="sng" dirty="0"/>
              <a:t>: University of the Moon.</a:t>
            </a:r>
          </a:p>
          <a:p>
            <a:pPr marL="0" indent="0">
              <a:buNone/>
            </a:pPr>
            <a:r>
              <a:rPr lang="en-US" i="1" u="sng" dirty="0"/>
              <a:t>XI: Faculty of Science and Engineering.</a:t>
            </a:r>
          </a:p>
          <a:p>
            <a:pPr marL="0" indent="0">
              <a:buNone/>
            </a:pPr>
            <a:r>
              <a:rPr lang="en-US" i="1" u="sng" dirty="0"/>
              <a:t>D1: Mathematics.</a:t>
            </a:r>
          </a:p>
          <a:p>
            <a:pPr marL="0" indent="0">
              <a:buNone/>
            </a:pPr>
            <a:r>
              <a:rPr lang="en-US" i="1" u="sng" dirty="0"/>
              <a:t>D2: Physics.</a:t>
            </a:r>
          </a:p>
          <a:p>
            <a:pPr marL="0" indent="0">
              <a:buNone/>
            </a:pPr>
            <a:r>
              <a:rPr lang="en-US" i="1" u="sng" dirty="0"/>
              <a:t>D3: Chemistry.</a:t>
            </a:r>
          </a:p>
          <a:p>
            <a:pPr marL="0" indent="0">
              <a:buNone/>
            </a:pPr>
            <a:r>
              <a:rPr lang="en-US" i="1" u="sng" dirty="0"/>
              <a:t>D4: Biology.</a:t>
            </a:r>
          </a:p>
          <a:p>
            <a:pPr marL="0" indent="0">
              <a:buNone/>
            </a:pPr>
            <a:r>
              <a:rPr lang="en-US" i="1" u="sng" dirty="0"/>
              <a:t>D5: Geography.</a:t>
            </a:r>
          </a:p>
          <a:p>
            <a:pPr marL="0" indent="0">
              <a:buNone/>
            </a:pPr>
            <a:r>
              <a:rPr lang="en-US" i="1" u="sng" dirty="0"/>
              <a:t>D6: Engineering.</a:t>
            </a:r>
          </a:p>
          <a:p>
            <a:pPr marL="0" indent="0">
              <a:buNone/>
            </a:pPr>
            <a:r>
              <a:rPr lang="en-US" i="1" u="sng" dirty="0"/>
              <a:t>D7: Computer Science.</a:t>
            </a:r>
          </a:p>
          <a:p>
            <a:pPr marL="0" indent="0">
              <a:buNone/>
            </a:pPr>
            <a:r>
              <a:rPr lang="en-US" i="1" u="sng" dirty="0"/>
              <a:t>p(D): Programs existing in D</a:t>
            </a:r>
          </a:p>
          <a:p>
            <a:pPr marL="0" indent="0">
              <a:buNone/>
            </a:pPr>
            <a:r>
              <a:rPr lang="en-US" i="1" u="sng" dirty="0"/>
              <a:t>pm(D): The m = 1, 2, 3, ... programs to be mounted in D.</a:t>
            </a:r>
          </a:p>
          <a:p>
            <a:pPr marL="0" indent="0">
              <a:buNone/>
            </a:pPr>
            <a:r>
              <a:rPr lang="en-US" i="1" u="sng" dirty="0"/>
              <a:t>N</a:t>
            </a:r>
            <a:r>
              <a:rPr lang="en-US" i="1" u="sng" dirty="0" smtClean="0"/>
              <a:t> </a:t>
            </a:r>
            <a:r>
              <a:rPr lang="en-US" i="1" u="sng" dirty="0"/>
              <a:t>= (n1, n2): Constraint numbers at minimum and maximum.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Constraints Distribution: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0070C0"/>
                </a:solidFill>
              </a:rPr>
              <a:t>Choquet</a:t>
            </a:r>
            <a:r>
              <a:rPr lang="en-US" b="1" dirty="0" smtClean="0">
                <a:solidFill>
                  <a:srgbClr val="0070C0"/>
                </a:solidFill>
              </a:rPr>
              <a:t> Questionnaire Derivative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564904"/>
            <a:ext cx="7198532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4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1131</Words>
  <Application>Microsoft Office PowerPoint</Application>
  <PresentationFormat>On-screen Show (4:3)</PresentationFormat>
  <Paragraphs>87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What We Say About…</vt:lpstr>
      <vt:lpstr>PowerPoint Presentation</vt:lpstr>
      <vt:lpstr>From the Horse’s Mouth: Choquet Bargaining Path for a Model</vt:lpstr>
      <vt:lpstr>The Moon Project Models: Associated Choquet Bargains</vt:lpstr>
      <vt:lpstr>Constructed Choquets Rules</vt:lpstr>
      <vt:lpstr>Constructed Choquets; Cont’d</vt:lpstr>
      <vt:lpstr>Down to Earth: Definitions</vt:lpstr>
      <vt:lpstr>The Constraints Distribution: Choquet Questionnaire Derivative</vt:lpstr>
      <vt:lpstr>The Lie Bracket for X</vt:lpstr>
      <vt:lpstr>From Moon to Earth Cont’d Results</vt:lpstr>
      <vt:lpstr>From Moon to Earth Cont’d Results</vt:lpstr>
      <vt:lpstr>Some References:</vt:lpstr>
      <vt:lpstr>ACSTM 2025 GRACIAS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user</cp:lastModifiedBy>
  <cp:revision>62</cp:revision>
  <dcterms:created xsi:type="dcterms:W3CDTF">2006-08-16T00:00:00Z</dcterms:created>
  <dcterms:modified xsi:type="dcterms:W3CDTF">2025-02-18T08:22:29Z</dcterms:modified>
</cp:coreProperties>
</file>