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</p:sldIdLst>
  <p:sldSz cx="27432000" cy="32918400"/>
  <p:notesSz cx="6858000" cy="9144000"/>
  <p:defaultTextStyle>
    <a:defPPr>
      <a:defRPr lang="en-US"/>
    </a:defPPr>
    <a:lvl1pPr marL="0" algn="l" defTabSz="3448568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1pPr>
    <a:lvl2pPr marL="1724284" algn="l" defTabSz="3448568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2pPr>
    <a:lvl3pPr marL="3448568" algn="l" defTabSz="3448568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3pPr>
    <a:lvl4pPr marL="5172852" algn="l" defTabSz="3448568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4pPr>
    <a:lvl5pPr marL="6897136" algn="l" defTabSz="3448568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5pPr>
    <a:lvl6pPr marL="8621420" algn="l" defTabSz="3448568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6pPr>
    <a:lvl7pPr marL="10345704" algn="l" defTabSz="3448568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7pPr>
    <a:lvl8pPr marL="12069989" algn="l" defTabSz="3448568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8pPr>
    <a:lvl9pPr marL="13794273" algn="l" defTabSz="3448568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1686" y="2904"/>
      </p:cViewPr>
      <p:guideLst>
        <p:guide orient="horz" pos="10368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0226042"/>
            <a:ext cx="2331720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8653760"/>
            <a:ext cx="1920240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24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48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172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897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621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345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069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794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C654-A08A-4DDB-A293-6A2EC03930CD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F95B-34F0-446E-ACEF-479D1851A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C654-A08A-4DDB-A293-6A2EC03930CD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F95B-34F0-446E-ACEF-479D1851A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664600" y="6324600"/>
            <a:ext cx="18516600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4800" y="6324600"/>
            <a:ext cx="55092600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C654-A08A-4DDB-A293-6A2EC03930CD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F95B-34F0-446E-ACEF-479D1851A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C654-A08A-4DDB-A293-6A2EC03930CD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F95B-34F0-446E-ACEF-479D1851A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21153122"/>
            <a:ext cx="23317200" cy="6537960"/>
          </a:xfrm>
        </p:spPr>
        <p:txBody>
          <a:bodyPr anchor="t"/>
          <a:lstStyle>
            <a:lvl1pPr algn="l">
              <a:defRPr sz="1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13952225"/>
            <a:ext cx="23317200" cy="7200898"/>
          </a:xfrm>
        </p:spPr>
        <p:txBody>
          <a:bodyPr anchor="b"/>
          <a:lstStyle>
            <a:lvl1pPr marL="0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1pPr>
            <a:lvl2pPr marL="1724284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2pPr>
            <a:lvl3pPr marL="3448568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3pPr>
            <a:lvl4pPr marL="5172852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897136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862142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10345704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2069989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3794273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C654-A08A-4DDB-A293-6A2EC03930CD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F95B-34F0-446E-ACEF-479D1851A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800" y="36865560"/>
            <a:ext cx="36804600" cy="104279702"/>
          </a:xfrm>
        </p:spPr>
        <p:txBody>
          <a:bodyPr/>
          <a:lstStyle>
            <a:lvl1pPr>
              <a:defRPr sz="10600"/>
            </a:lvl1pPr>
            <a:lvl2pPr>
              <a:defRPr sz="9100"/>
            </a:lvl2pPr>
            <a:lvl3pPr>
              <a:defRPr sz="75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76600" y="36865560"/>
            <a:ext cx="36804600" cy="104279702"/>
          </a:xfrm>
        </p:spPr>
        <p:txBody>
          <a:bodyPr/>
          <a:lstStyle>
            <a:lvl1pPr>
              <a:defRPr sz="10600"/>
            </a:lvl1pPr>
            <a:lvl2pPr>
              <a:defRPr sz="9100"/>
            </a:lvl2pPr>
            <a:lvl3pPr>
              <a:defRPr sz="75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C654-A08A-4DDB-A293-6A2EC03930CD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F95B-34F0-446E-ACEF-479D1851A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318262"/>
            <a:ext cx="2468880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7368542"/>
            <a:ext cx="12120564" cy="3070858"/>
          </a:xfrm>
        </p:spPr>
        <p:txBody>
          <a:bodyPr anchor="b"/>
          <a:lstStyle>
            <a:lvl1pPr marL="0" indent="0">
              <a:buNone/>
              <a:defRPr sz="9100" b="1"/>
            </a:lvl1pPr>
            <a:lvl2pPr marL="1724284" indent="0">
              <a:buNone/>
              <a:defRPr sz="7500" b="1"/>
            </a:lvl2pPr>
            <a:lvl3pPr marL="3448568" indent="0">
              <a:buNone/>
              <a:defRPr sz="6800" b="1"/>
            </a:lvl3pPr>
            <a:lvl4pPr marL="5172852" indent="0">
              <a:buNone/>
              <a:defRPr sz="6000" b="1"/>
            </a:lvl4pPr>
            <a:lvl5pPr marL="6897136" indent="0">
              <a:buNone/>
              <a:defRPr sz="6000" b="1"/>
            </a:lvl5pPr>
            <a:lvl6pPr marL="8621420" indent="0">
              <a:buNone/>
              <a:defRPr sz="6000" b="1"/>
            </a:lvl6pPr>
            <a:lvl7pPr marL="10345704" indent="0">
              <a:buNone/>
              <a:defRPr sz="6000" b="1"/>
            </a:lvl7pPr>
            <a:lvl8pPr marL="12069989" indent="0">
              <a:buNone/>
              <a:defRPr sz="6000" b="1"/>
            </a:lvl8pPr>
            <a:lvl9pPr marL="13794273" indent="0">
              <a:buNone/>
              <a:defRPr sz="6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10439400"/>
            <a:ext cx="12120564" cy="18966182"/>
          </a:xfrm>
        </p:spPr>
        <p:txBody>
          <a:bodyPr/>
          <a:lstStyle>
            <a:lvl1pPr>
              <a:defRPr sz="9100"/>
            </a:lvl1pPr>
            <a:lvl2pPr>
              <a:defRPr sz="7500"/>
            </a:lvl2pPr>
            <a:lvl3pPr>
              <a:defRPr sz="68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7" y="7368542"/>
            <a:ext cx="12125325" cy="3070858"/>
          </a:xfrm>
        </p:spPr>
        <p:txBody>
          <a:bodyPr anchor="b"/>
          <a:lstStyle>
            <a:lvl1pPr marL="0" indent="0">
              <a:buNone/>
              <a:defRPr sz="9100" b="1"/>
            </a:lvl1pPr>
            <a:lvl2pPr marL="1724284" indent="0">
              <a:buNone/>
              <a:defRPr sz="7500" b="1"/>
            </a:lvl2pPr>
            <a:lvl3pPr marL="3448568" indent="0">
              <a:buNone/>
              <a:defRPr sz="6800" b="1"/>
            </a:lvl3pPr>
            <a:lvl4pPr marL="5172852" indent="0">
              <a:buNone/>
              <a:defRPr sz="6000" b="1"/>
            </a:lvl4pPr>
            <a:lvl5pPr marL="6897136" indent="0">
              <a:buNone/>
              <a:defRPr sz="6000" b="1"/>
            </a:lvl5pPr>
            <a:lvl6pPr marL="8621420" indent="0">
              <a:buNone/>
              <a:defRPr sz="6000" b="1"/>
            </a:lvl6pPr>
            <a:lvl7pPr marL="10345704" indent="0">
              <a:buNone/>
              <a:defRPr sz="6000" b="1"/>
            </a:lvl7pPr>
            <a:lvl8pPr marL="12069989" indent="0">
              <a:buNone/>
              <a:defRPr sz="6000" b="1"/>
            </a:lvl8pPr>
            <a:lvl9pPr marL="13794273" indent="0">
              <a:buNone/>
              <a:defRPr sz="6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7" y="10439400"/>
            <a:ext cx="12125325" cy="18966182"/>
          </a:xfrm>
        </p:spPr>
        <p:txBody>
          <a:bodyPr/>
          <a:lstStyle>
            <a:lvl1pPr>
              <a:defRPr sz="9100"/>
            </a:lvl1pPr>
            <a:lvl2pPr>
              <a:defRPr sz="7500"/>
            </a:lvl2pPr>
            <a:lvl3pPr>
              <a:defRPr sz="68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C654-A08A-4DDB-A293-6A2EC03930CD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F95B-34F0-446E-ACEF-479D1851A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C654-A08A-4DDB-A293-6A2EC03930CD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F95B-34F0-446E-ACEF-479D1851A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C654-A08A-4DDB-A293-6A2EC03930CD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F95B-34F0-446E-ACEF-479D1851A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2" y="1310640"/>
            <a:ext cx="9024939" cy="5577840"/>
          </a:xfrm>
        </p:spPr>
        <p:txBody>
          <a:bodyPr anchor="b"/>
          <a:lstStyle>
            <a:lvl1pPr algn="l">
              <a:defRPr sz="7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1310643"/>
            <a:ext cx="15335250" cy="28094942"/>
          </a:xfrm>
        </p:spPr>
        <p:txBody>
          <a:bodyPr/>
          <a:lstStyle>
            <a:lvl1pPr>
              <a:defRPr sz="12100"/>
            </a:lvl1pPr>
            <a:lvl2pPr>
              <a:defRPr sz="10600"/>
            </a:lvl2pPr>
            <a:lvl3pPr>
              <a:defRPr sz="91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2" y="6888483"/>
            <a:ext cx="9024939" cy="22517102"/>
          </a:xfrm>
        </p:spPr>
        <p:txBody>
          <a:bodyPr/>
          <a:lstStyle>
            <a:lvl1pPr marL="0" indent="0">
              <a:buNone/>
              <a:defRPr sz="5300"/>
            </a:lvl1pPr>
            <a:lvl2pPr marL="1724284" indent="0">
              <a:buNone/>
              <a:defRPr sz="4500"/>
            </a:lvl2pPr>
            <a:lvl3pPr marL="3448568" indent="0">
              <a:buNone/>
              <a:defRPr sz="3800"/>
            </a:lvl3pPr>
            <a:lvl4pPr marL="5172852" indent="0">
              <a:buNone/>
              <a:defRPr sz="3400"/>
            </a:lvl4pPr>
            <a:lvl5pPr marL="6897136" indent="0">
              <a:buNone/>
              <a:defRPr sz="3400"/>
            </a:lvl5pPr>
            <a:lvl6pPr marL="8621420" indent="0">
              <a:buNone/>
              <a:defRPr sz="3400"/>
            </a:lvl6pPr>
            <a:lvl7pPr marL="10345704" indent="0">
              <a:buNone/>
              <a:defRPr sz="3400"/>
            </a:lvl7pPr>
            <a:lvl8pPr marL="12069989" indent="0">
              <a:buNone/>
              <a:defRPr sz="3400"/>
            </a:lvl8pPr>
            <a:lvl9pPr marL="13794273" indent="0">
              <a:buNone/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C654-A08A-4DDB-A293-6A2EC03930CD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F95B-34F0-446E-ACEF-479D1851A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4" y="23042880"/>
            <a:ext cx="16459200" cy="2720342"/>
          </a:xfrm>
        </p:spPr>
        <p:txBody>
          <a:bodyPr anchor="b"/>
          <a:lstStyle>
            <a:lvl1pPr algn="l">
              <a:defRPr sz="7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4" y="2941320"/>
            <a:ext cx="16459200" cy="19751040"/>
          </a:xfrm>
        </p:spPr>
        <p:txBody>
          <a:bodyPr/>
          <a:lstStyle>
            <a:lvl1pPr marL="0" indent="0">
              <a:buNone/>
              <a:defRPr sz="12100"/>
            </a:lvl1pPr>
            <a:lvl2pPr marL="1724284" indent="0">
              <a:buNone/>
              <a:defRPr sz="10600"/>
            </a:lvl2pPr>
            <a:lvl3pPr marL="3448568" indent="0">
              <a:buNone/>
              <a:defRPr sz="9100"/>
            </a:lvl3pPr>
            <a:lvl4pPr marL="5172852" indent="0">
              <a:buNone/>
              <a:defRPr sz="7500"/>
            </a:lvl4pPr>
            <a:lvl5pPr marL="6897136" indent="0">
              <a:buNone/>
              <a:defRPr sz="7500"/>
            </a:lvl5pPr>
            <a:lvl6pPr marL="8621420" indent="0">
              <a:buNone/>
              <a:defRPr sz="7500"/>
            </a:lvl6pPr>
            <a:lvl7pPr marL="10345704" indent="0">
              <a:buNone/>
              <a:defRPr sz="7500"/>
            </a:lvl7pPr>
            <a:lvl8pPr marL="12069989" indent="0">
              <a:buNone/>
              <a:defRPr sz="7500"/>
            </a:lvl8pPr>
            <a:lvl9pPr marL="13794273" indent="0">
              <a:buNone/>
              <a:defRPr sz="7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4" y="25763222"/>
            <a:ext cx="16459200" cy="3863338"/>
          </a:xfrm>
        </p:spPr>
        <p:txBody>
          <a:bodyPr/>
          <a:lstStyle>
            <a:lvl1pPr marL="0" indent="0">
              <a:buNone/>
              <a:defRPr sz="5300"/>
            </a:lvl1pPr>
            <a:lvl2pPr marL="1724284" indent="0">
              <a:buNone/>
              <a:defRPr sz="4500"/>
            </a:lvl2pPr>
            <a:lvl3pPr marL="3448568" indent="0">
              <a:buNone/>
              <a:defRPr sz="3800"/>
            </a:lvl3pPr>
            <a:lvl4pPr marL="5172852" indent="0">
              <a:buNone/>
              <a:defRPr sz="3400"/>
            </a:lvl4pPr>
            <a:lvl5pPr marL="6897136" indent="0">
              <a:buNone/>
              <a:defRPr sz="3400"/>
            </a:lvl5pPr>
            <a:lvl6pPr marL="8621420" indent="0">
              <a:buNone/>
              <a:defRPr sz="3400"/>
            </a:lvl6pPr>
            <a:lvl7pPr marL="10345704" indent="0">
              <a:buNone/>
              <a:defRPr sz="3400"/>
            </a:lvl7pPr>
            <a:lvl8pPr marL="12069989" indent="0">
              <a:buNone/>
              <a:defRPr sz="3400"/>
            </a:lvl8pPr>
            <a:lvl9pPr marL="13794273" indent="0">
              <a:buNone/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C654-A08A-4DDB-A293-6A2EC03930CD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F95B-34F0-446E-ACEF-479D1851A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1318262"/>
            <a:ext cx="24688800" cy="5486400"/>
          </a:xfrm>
          <a:prstGeom prst="rect">
            <a:avLst/>
          </a:prstGeom>
        </p:spPr>
        <p:txBody>
          <a:bodyPr vert="horz" lIns="344857" tIns="172428" rIns="344857" bIns="17242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7680963"/>
            <a:ext cx="24688800" cy="21724622"/>
          </a:xfrm>
          <a:prstGeom prst="rect">
            <a:avLst/>
          </a:prstGeom>
        </p:spPr>
        <p:txBody>
          <a:bodyPr vert="horz" lIns="344857" tIns="172428" rIns="344857" bIns="17242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1600" y="30510482"/>
            <a:ext cx="6400800" cy="1752600"/>
          </a:xfrm>
          <a:prstGeom prst="rect">
            <a:avLst/>
          </a:prstGeom>
        </p:spPr>
        <p:txBody>
          <a:bodyPr vert="horz" lIns="344857" tIns="172428" rIns="344857" bIns="172428" rtlCol="0" anchor="ctr"/>
          <a:lstStyle>
            <a:lvl1pPr algn="l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1C654-A08A-4DDB-A293-6A2EC03930CD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2600" y="30510482"/>
            <a:ext cx="8686800" cy="1752600"/>
          </a:xfrm>
          <a:prstGeom prst="rect">
            <a:avLst/>
          </a:prstGeom>
        </p:spPr>
        <p:txBody>
          <a:bodyPr vert="horz" lIns="344857" tIns="172428" rIns="344857" bIns="172428" rtlCol="0" anchor="ctr"/>
          <a:lstStyle>
            <a:lvl1pPr algn="ctr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659600" y="30510482"/>
            <a:ext cx="6400800" cy="1752600"/>
          </a:xfrm>
          <a:prstGeom prst="rect">
            <a:avLst/>
          </a:prstGeom>
        </p:spPr>
        <p:txBody>
          <a:bodyPr vert="horz" lIns="344857" tIns="172428" rIns="344857" bIns="172428" rtlCol="0" anchor="ctr"/>
          <a:lstStyle>
            <a:lvl1pPr algn="r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EF95B-34F0-446E-ACEF-479D1851A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48568" rtl="0" eaLnBrk="1" latinLnBrk="0" hangingPunct="1">
        <a:spcBef>
          <a:spcPct val="0"/>
        </a:spcBef>
        <a:buNone/>
        <a:defRPr sz="1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93213" indent="-1293213" algn="l" defTabSz="3448568" rtl="0" eaLnBrk="1" latinLnBrk="0" hangingPunct="1">
        <a:spcBef>
          <a:spcPct val="20000"/>
        </a:spcBef>
        <a:buFont typeface="Arial" pitchFamily="34" charset="0"/>
        <a:buChar char="•"/>
        <a:defRPr sz="12100" kern="1200">
          <a:solidFill>
            <a:schemeClr val="tx1"/>
          </a:solidFill>
          <a:latin typeface="+mn-lt"/>
          <a:ea typeface="+mn-ea"/>
          <a:cs typeface="+mn-cs"/>
        </a:defRPr>
      </a:lvl1pPr>
      <a:lvl2pPr marL="2801962" indent="-1077678" algn="l" defTabSz="3448568" rtl="0" eaLnBrk="1" latinLnBrk="0" hangingPunct="1">
        <a:spcBef>
          <a:spcPct val="20000"/>
        </a:spcBef>
        <a:buFont typeface="Arial" pitchFamily="34" charset="0"/>
        <a:buChar char="–"/>
        <a:defRPr sz="10600" kern="1200">
          <a:solidFill>
            <a:schemeClr val="tx1"/>
          </a:solidFill>
          <a:latin typeface="+mn-lt"/>
          <a:ea typeface="+mn-ea"/>
          <a:cs typeface="+mn-cs"/>
        </a:defRPr>
      </a:lvl2pPr>
      <a:lvl3pPr marL="4310710" indent="-862142" algn="l" defTabSz="3448568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3pPr>
      <a:lvl4pPr marL="6034994" indent="-862142" algn="l" defTabSz="3448568" rtl="0" eaLnBrk="1" latinLnBrk="0" hangingPunct="1">
        <a:spcBef>
          <a:spcPct val="20000"/>
        </a:spcBef>
        <a:buFont typeface="Arial" pitchFamily="34" charset="0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4pPr>
      <a:lvl5pPr marL="7759278" indent="-862142" algn="l" defTabSz="3448568" rtl="0" eaLnBrk="1" latinLnBrk="0" hangingPunct="1">
        <a:spcBef>
          <a:spcPct val="20000"/>
        </a:spcBef>
        <a:buFont typeface="Arial" pitchFamily="34" charset="0"/>
        <a:buChar char="»"/>
        <a:defRPr sz="7500" kern="1200">
          <a:solidFill>
            <a:schemeClr val="tx1"/>
          </a:solidFill>
          <a:latin typeface="+mn-lt"/>
          <a:ea typeface="+mn-ea"/>
          <a:cs typeface="+mn-cs"/>
        </a:defRPr>
      </a:lvl5pPr>
      <a:lvl6pPr marL="9483562" indent="-862142" algn="l" defTabSz="3448568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6pPr>
      <a:lvl7pPr marL="11207847" indent="-862142" algn="l" defTabSz="3448568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7pPr>
      <a:lvl8pPr marL="12932131" indent="-862142" algn="l" defTabSz="3448568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8pPr>
      <a:lvl9pPr marL="14656415" indent="-862142" algn="l" defTabSz="3448568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1pPr>
      <a:lvl2pPr marL="1724284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2pPr>
      <a:lvl3pPr marL="3448568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3pPr>
      <a:lvl4pPr marL="5172852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897136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420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345704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2069989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794273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2895600"/>
            <a:ext cx="27051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Protective Effect of </a:t>
            </a:r>
            <a:r>
              <a:rPr lang="en-US" sz="7200" b="1" dirty="0" err="1" smtClean="0">
                <a:latin typeface="Times New Roman" pitchFamily="18" charset="0"/>
                <a:cs typeface="Times New Roman" pitchFamily="18" charset="0"/>
              </a:rPr>
              <a:t>Rosmarinic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 Acid in </a:t>
            </a:r>
            <a:r>
              <a:rPr lang="en-US" sz="7200" b="1" dirty="0" err="1" smtClean="0">
                <a:latin typeface="Times New Roman" pitchFamily="18" charset="0"/>
                <a:cs typeface="Times New Roman" pitchFamily="18" charset="0"/>
              </a:rPr>
              <a:t>Lipopolysaccharide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-Induced 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Acute Lung Injury in Rats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ACST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4806" y="0"/>
            <a:ext cx="7799994" cy="3048000"/>
          </a:xfrm>
          <a:prstGeom prst="rect">
            <a:avLst/>
          </a:prstGeom>
          <a:noFill/>
        </p:spPr>
      </p:pic>
      <p:pic>
        <p:nvPicPr>
          <p:cNvPr id="5" name="Picture 4" descr="Sage University Indore Madhya Pradesh - IssueWi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63911" y="228600"/>
            <a:ext cx="7258489" cy="24384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162800" y="304800"/>
            <a:ext cx="13716000" cy="21852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Asian Conference on Science, Technology &amp; Medicine</a:t>
            </a:r>
            <a:endParaRPr lang="en-US" b="1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7848600" y="5105400"/>
            <a:ext cx="108969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Renu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kumati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,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Nirmal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Dongre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Souravh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Bais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6228338"/>
            <a:ext cx="10744200" cy="680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Abstract</a:t>
            </a:r>
            <a:endParaRPr lang="en-IN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Lipopolysaccharide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(LPS)-induced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endotoxemia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triggers the secretion of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proinflammatory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cytokines and can cause acute lung injury (ALI). The high mobility group box 1 (HMGB1) protein plays an important role as a late mediator of sepsis and ALI.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Rosmarinic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acid is an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acetylcholinesterase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inhibitor that inhibits the expression of HMGB1. This study evaluated the effects of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Rosmarinic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acid by measuring levels of inflammatory mediators and observing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histopathological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features associated with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LPSinduced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ALI. Sixty 8–10 week old male Sprague-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Dawley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rats (200–240 g) were randomized into three groups as follows: control group, LPS group (7.5 mg/kg LPS), and LPS+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Rosmarinic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acid group (5 mg/kg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Rosmarinic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acid before LPS administration).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Histopathological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examination of lung specimens obtained 12 h after LPS administration was performed to analyse changes in wet-to-dry (W/D) weight ratio,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myeloperoxidase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(MPO) activity, and HMGB1 expression level. Additionally, plasma concentrations of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necrosis factor-a, interleukin-6, and HMGB1 were measured using an enzyme-linked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immunosorbent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assay at 0 (baseline), 3, 6, 9, and 12 h after LPS administration. Mortality in the three groups was recorded at 72 h. LPS-induced ALI was characterized by distortion of pulmonary architecture and elevation of MPO activity, W/D weight ratio, and levels of pro-inflammatory cytokines, including tumour necrosis factor-a, interleukin-6, and HMGB1. Pre-treatment with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RA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significantly reduced the LPS-induced lung pathological changes, W/D weight ratio, levels of pro-inflammatory cytokines and MPO activity (ANOVA). Moreover,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Rosmarinic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acid treatment significantly decreased the mortality rate (ANOVA). In conclusion, we demonstrated that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Rosmarinic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acid exerted a protective effect on LPS-induced ALI in rats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Key words: </a:t>
            </a:r>
            <a:r>
              <a:rPr lang="en-IN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Rosmarinic</a:t>
            </a: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Acid; </a:t>
            </a: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Acute lung injury; </a:t>
            </a:r>
            <a:r>
              <a:rPr lang="en-IN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Lipopolysaccharide</a:t>
            </a: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HMGB1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13303746"/>
            <a:ext cx="10744200" cy="32316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Experimental protocols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Rats were randomized into three groups: LPS group (n=30), in which LPS (7.5 mg/kg, dissolved in 0.5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sterile saline) was administered by an intravenous (iv) injection via the tail vein;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LPS+RA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group (n=30), in which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RA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(5 mg/kg,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intraperitoneal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) was administered 30 min before injection of LPS (7.5 mg/kg, dissolved in 0.5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mLsterile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saline, iv); and a control group (n=30), in which the rats were administered saline at a volume equivalent to that in the other groups. Ten rats in each group were separately investigated as a subgroup for survival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analy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- sis. Rats were euthanized with an overdose of sodium pentobarbital (100 mg/kg,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). Then, lung tissue specimens and blood samples were obtained for further analysis.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16656784"/>
            <a:ext cx="10744200" cy="16312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Statistical analysis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Data are reported as the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means±SE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or SD. Inter- group comparisons were made using one-way analysis of variance (ANOVA), followed by Student-Newman-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Keuls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q-test (SNK-q). The differences were considered to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besigniﬁcant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if Po0.05.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28600" y="18440400"/>
            <a:ext cx="10820400" cy="1178784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Results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Effect of RA on LPS-induced mortality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Ten rats in each group were investigated for survival analysis at 72 h after LPS injection. As expected, all the rats in the control group survived. However, in the LPS group, 50% of the rats died within 24 h while an additional 30% died within 72 h; thus, the total mortality rate in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thisgroup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was 80% in contrast to the LPS+RA group where the mortality rate was 10%.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 pre-treatment attenuated LPS-induced pathological changes in lung tissue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control group showed no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signiﬁcant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histological alterations. The rats exposed to LPS showed increased alveolar wall thickness, edema, bleeding, and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inﬁltration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of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inﬂammatory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cells at 12 h after LPS administration, indicating the occurrence of ALI. Rats pre-treated with RA showed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signiﬁcantly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less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inﬂammation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distortion of pulmonary architecture after LPS administration as compared to those not treated with RA. (Figure 1A-C; H&amp;E staining,    200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magniﬁcation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The total scores of the pulmonary histological changes in the groups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indi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cated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that the degree of pulmonary injury in the LPS+RA group was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signiﬁcantly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less than that in the LPS group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(Po0.05, Figure 1D).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Effect of RA pre-treatment on W/D ratio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LPS group had 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signiﬁcantly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higher W/D ratio than the control group, indicating the presence of pulmonary edema (Po0.05). However, the W/D ratio in the LPS+RA group was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signiﬁcantly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lower than that in the LPS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group,indicating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that RA attenuated the degree of pulmonary edema induced by LPS (Po0.05, Figure 2).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Effect of RA on LPS-induced MPO activity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level of MPO activity in the LPS group was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signi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ﬁcantly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higher than that in the control group (10.2±1.12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1.8±0.35 U/g tissue, Po0.01). However, the MPO activity level in the LPS+RA group was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signiﬁcantly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lower than that in the LPS group (3.8±0.62 U/g tissue, Po0.05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the LPS group), indicating that RA inhibited MPO activity (Figure 3).</a:t>
            </a: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RA 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suppressed LPS-induced HMGB1 expression in lungs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At 12 h, the expression levels of HMGB1 protein in the LPS group were considerably higher than those in the control group, while the expression levels in the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LPS+RA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group were markedly lower than those in the LPS group (Figure 4). This indicated that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RA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down-regulated the LPS- induced increase in HMGB1 expression, similar to that indicated by the Western blot analysis (Figure 5).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RA 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down-regulated the release of pro-</a:t>
            </a:r>
            <a:r>
              <a:rPr lang="en-IN" sz="2000" b="1" dirty="0" err="1" smtClean="0">
                <a:latin typeface="Times New Roman" pitchFamily="18" charset="0"/>
                <a:cs typeface="Times New Roman" pitchFamily="18" charset="0"/>
              </a:rPr>
              <a:t>inﬂammatory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 cytokines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In the LPS group, the levels of TNF-a and IL-6 increased sharply after LPS administration and reached peak levels at 3 h. Thereafter, the levels decreased gradually to baseline levels at 12 h. However, the levels of the late stage pro-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inﬂammatory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cytokine HMGB1 increased gradually and reached a peak at 12 h. In contrast, the rats pre-treated with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RA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had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signiﬁcantly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lower levels of TNF-a (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LPS+RA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group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LPS group: Po0.05 at 3, 6 and 9 h), and HMGB1 (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LPS+RA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group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LPS group: Po0.05 at 6, 9 and 12 h) at the indicated time points (Figure 6).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5392400" y="6237744"/>
            <a:ext cx="11734800" cy="267765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Figure 1.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Histopathological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changes in lung tissue samples of the three groups.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Hematoxylin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eosin stain (200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magniﬁcation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A, Control group (n=5): normal lung structure (bar 50 mm). B, LPS group (n=3): increased alveolar wall thickness, edema, bleeding, and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inﬁltration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of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inﬂammatory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cells (bar 100 mm). C, LPS+RA group (n=5): mild structure destruction and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inﬂammatory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inﬁltration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(Bar 100 mm). D, comparison of the pulmonary histological scores of the 3 groups. RA: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Rosmarinic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Acid; LPS: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lipopolysaccharide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*Po0.05, LPS group compared to control group; #Po0.05, LPS+RA group compared to LPS group (ANOVA).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5392400" y="13258799"/>
            <a:ext cx="11734800" cy="255454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Figure 4.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Immunohistochemical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expression of high-mobility group box 1 (HMGB1) protein in rat lungs. A, Control group: n=5 (bar 100 mm). B,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lipopolysaccharide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(LPS) group: n=3 (bar 50 mm). C,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LPS+Rosmarinic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Acid (RA) group: n=5 (bar 100 mm). The arrow indicates cells that stained positive for HMGB1 expression. Representative photomicrographs of lung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immunohistochemical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analysis (400 ) show the increased redistribution of HMGB-1 expression from the nucleus to the cytoplasm and extracellular areas in bronchial epithelial cells, alveolar epithelial cells, and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inﬂam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matory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cells. D, Scatter plot of HMGB-1-positive(+) cells (%) in lung tissues. *Po0.05, LPS and LPS+RA groups compared to control group; #Po0.05, LPS+RA group compared to LPS group (ANOVA test).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468600" y="9220199"/>
            <a:ext cx="11658600" cy="163121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IN" sz="2000" dirty="0" smtClean="0"/>
              <a:t>Figure 2. Comparison of the wet/dry weight ratio. </a:t>
            </a:r>
            <a:r>
              <a:rPr lang="en-IN" sz="2000" dirty="0" smtClean="0"/>
              <a:t>The extent </a:t>
            </a:r>
            <a:r>
              <a:rPr lang="en-IN" sz="2000" dirty="0" smtClean="0"/>
              <a:t>of pulmonary </a:t>
            </a:r>
            <a:r>
              <a:rPr lang="en-IN" sz="2000" dirty="0" err="1" smtClean="0"/>
              <a:t>edema</a:t>
            </a:r>
            <a:r>
              <a:rPr lang="en-IN" sz="2000" dirty="0" smtClean="0"/>
              <a:t> was assessed using the wet/dry ratio at 12 </a:t>
            </a:r>
            <a:r>
              <a:rPr lang="en-IN" sz="2000" dirty="0" smtClean="0"/>
              <a:t>after </a:t>
            </a:r>
            <a:r>
              <a:rPr lang="en-IN" sz="2000" dirty="0" err="1" smtClean="0"/>
              <a:t>lipopolysaccharide</a:t>
            </a:r>
            <a:r>
              <a:rPr lang="en-IN" sz="2000" dirty="0" smtClean="0"/>
              <a:t> (LPS)infusion. Control group: n=5; </a:t>
            </a:r>
            <a:r>
              <a:rPr lang="en-IN" sz="2000" dirty="0" err="1" smtClean="0"/>
              <a:t>LPSgroup:n</a:t>
            </a:r>
            <a:r>
              <a:rPr lang="en-IN" sz="2000" dirty="0" smtClean="0"/>
              <a:t>=3; </a:t>
            </a:r>
            <a:r>
              <a:rPr lang="en-IN" sz="2000" dirty="0" err="1" smtClean="0"/>
              <a:t>LPS+Rosmarinic</a:t>
            </a:r>
            <a:r>
              <a:rPr lang="en-IN" sz="2000" dirty="0" smtClean="0"/>
              <a:t> Acid(RA) group :n=5. Data are</a:t>
            </a:r>
            <a:r>
              <a:rPr lang="en-US" sz="2000" dirty="0" smtClean="0"/>
              <a:t> </a:t>
            </a:r>
            <a:r>
              <a:rPr lang="en-IN" sz="2000" dirty="0" smtClean="0"/>
              <a:t>reported </a:t>
            </a:r>
            <a:r>
              <a:rPr lang="en-IN" sz="2000" dirty="0" smtClean="0"/>
              <a:t>as the </a:t>
            </a:r>
            <a:r>
              <a:rPr lang="en-IN" sz="2000" dirty="0" smtClean="0"/>
              <a:t>means ±</a:t>
            </a:r>
            <a:r>
              <a:rPr lang="en-IN" sz="2000" dirty="0" smtClean="0"/>
              <a:t>SD. *Po0.05, LPS group compared </a:t>
            </a:r>
            <a:r>
              <a:rPr lang="en-IN" sz="2000" dirty="0" smtClean="0"/>
              <a:t>to control group; #</a:t>
            </a:r>
            <a:r>
              <a:rPr lang="en-IN" sz="2000" dirty="0" smtClean="0"/>
              <a:t>Po0.05</a:t>
            </a:r>
            <a:r>
              <a:rPr lang="en-IN" sz="2000" dirty="0" smtClean="0"/>
              <a:t>, LPS+RA group compared to </a:t>
            </a:r>
            <a:r>
              <a:rPr lang="en-IN" sz="2000" dirty="0" err="1" smtClean="0"/>
              <a:t>LPSgroup</a:t>
            </a:r>
            <a:r>
              <a:rPr lang="en-IN" sz="2000" dirty="0" smtClean="0"/>
              <a:t>(ANOVA</a:t>
            </a:r>
            <a:r>
              <a:rPr lang="en-IN" sz="2000" dirty="0" smtClean="0"/>
              <a:t>).</a:t>
            </a:r>
            <a:endParaRPr lang="en-US" sz="2000" dirty="0" smtClean="0"/>
          </a:p>
          <a:p>
            <a:pPr algn="just"/>
            <a:endParaRPr lang="en-US" sz="2000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15468600" y="11048999"/>
            <a:ext cx="11582400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Figure 3. Effect of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Rosmarinic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Acid (RA) on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myeloperoxidase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(MPO) activity in rat lungs.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Neutrophil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inﬁltration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was assessed in terms of MPO activity level at 12 h after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lipopolysaccharide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(LPS) administration. Control group: n=5; LPS group: n=3; LPS+RA group: n=5. Data are reported as the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means±SD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*Po0.05, LPS group compared to control group; #Po0.05, LPS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+RA group compared to LPS group (ANOVA).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5849600" y="15965031"/>
            <a:ext cx="11277600" cy="224676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Figure 5. Western blot analysis of high-mobility group box 1 (HMGB1) levels in rat lung tissue at 12 h. A, The concentrations of HMGB1 and b-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actin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 lung tissue were determined by Western blot analysis at 12 h. Results of a representative experiment are shown. B,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Rosmarinic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Acid (RA) down-regulated the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lipopolysaccharide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(LPS)-induced elevation of HMGB1 expression. The results show the HMGB1/b-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actin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ratio obtained from the Western blots. Control group: n=5; LPS group: n=3; LPS+RA group: n=5. Data are reported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asThe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means±SE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*Po0.05, LPS group compared to control group; #Po0.05, LPS+RA group compared to LPS group (ANOVA).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1353800" y="22146161"/>
            <a:ext cx="15773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Figure 6. Changes in the levels of pro-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inﬂammatory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cytokines: A,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tumour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necrosis factor (TNF)-a, B, interleukin (IL)-6, and C, high- mobility group box 1 (HMGB1). Control group: n=5 for each time point; LPS group: n=5 (3 and 6 h), n=4 (9 h) and n=3 (12 h); LPS+RA group: n=5 for each time point. RA: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Rosmarinic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Acid; LPS: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lipopolysaccharide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Data are reported as the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means±SE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*Po0.05, LPS and LPS+RA groups compared to control group; #Po0.05, LPS group compared to LPS+RA group (ANOVA).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11353800" y="23751123"/>
            <a:ext cx="15697200" cy="871007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Discussion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the present study, a rat model of ALI was successfully established by the intravenous administration of LPS. We found that LPS exposure caused a dramatic increase in the MPO activity level and W/D ratio,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reﬂecting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the occurrence of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neutrophil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inﬁltration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pulmonary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edema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 Furthermore,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histopathological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analysis revealed the loss of epithelial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integrity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 Taken together, these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manifestations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conﬁrmed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the development of LPS-induced ALI. Interest-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ingly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pretreatment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RA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not only improved the survival of LPS-exposed rats, but also reduced the extent of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histopathological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changes,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neutrophil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inﬁltration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secre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tion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proinﬂammatory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cytokines in rat lung tissue.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Gram-negative sepsis is the most common risk factor of acute respiratory distress syndrome. LPS is the principal component of the outer membrane of gram-negative bacteria and is a potent stimulator of rapid pro-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inﬂammatory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cytokine production. The elevated expression of TNF-a, IL-1b, and IL-6 is an important step in the pathogenesis of ALI and acute respiratory distress syndrome (20). More- over, in the case of humans with ALI or sepsis, a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persistent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elevation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of these cytokines was associated with a poor prognosis (21). However, previous clinical studies have shown that anti-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inﬂammatory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agents such as monoclonal anti-TNF antibodies, IL-1 receptor antagonists, and TNF- receptor fusion proteins fail to prolong patient survival (22,23). This failure may be explained by the fact that the levels of TNF-a and IL-1b are elevated during the early stage of sepsis and recover at the late stage of disease. Consistently, our study showed that the levels of TNF-a and IL-6 reached a peak at 3 h after LPS administration and then returned to baseline levels thereafter. The persistence of lung injury suggests that other late stage downstream pro-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inﬂammatory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cytokines may be involved in the pro-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gression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of ALI.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HMGB1 has been reported to play a crucial role in the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inﬂammatory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response and pathogenesis of LPS-induced lung injury (24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In the current study, we observed a delayed elevation of HMGB1 in contrast to TNF-a and IL-6. This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ﬁnding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is consistent with those of a previous study, which showed that bile TNF-a concentrations peaked at 3 h after LPS challenge while HMGB1 concentrations showed a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signiﬁcant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in- crease from 8 to 12 h (8). Furthermore, the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intratracheal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administration of HMGB1 induced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neutrophil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inﬁltration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in lung tissues and increased the pulmonary expressions of pro-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inﬂammatory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cytokines such as TNF-a, IL-1b, and macrophage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inﬂammatory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protein-2 (7). However, in the present study, we did not observe an increase in TNF-a and IL-6 levels subsequent to the increase in HMGB1 expression. This may be due to several reasons. First, changes in the cytokine levels were monitored only for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This study had some limitations. First, the effect of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RA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was assessed for a short duration only. Second, the protocol in this study involved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pretreatment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of the rats with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RA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before the administration of LPS; this is not con-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sistent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with disease in clinical settings. Third, this study did not clarify whether the continuous administration of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RA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enhanced its protective effect. Thus, long-term investigations designed in accordance with clinical settings are necessary to verify the potential of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RA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for the management of sepsis- induced ALI.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In conclusion, the current study showed that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RA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exerted a protective effect against LPS-induced ALI, which appeared to be mediated by inhibiting the release of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proinﬂammatory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cytokines, especially HMGB1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228600" y="30460652"/>
            <a:ext cx="10820400" cy="200054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References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1.Rubenfeld GD, Caldwell E, Peabody E, Weaver J, Martin DP, Neff M, et al. 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Engl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 Med 2005;353:1685–93.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2.Mikkelsen ME, Shah CV, Meyer NJ,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Gaieski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DF, Lyon S, Miltiades AN, et al. Shock 2013; 40: 375-81.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3.Ware LB,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Matthay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MA. 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Engl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 Med 2000; 342: 1334–1349………………etc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9" name="Picture 15" descr="C:\Users\admin\Downloads\WhatsApp Image 2025-02-18 at 11.39.04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353800" y="10896600"/>
            <a:ext cx="3019425" cy="2224839"/>
          </a:xfrm>
          <a:prstGeom prst="rect">
            <a:avLst/>
          </a:prstGeom>
          <a:noFill/>
        </p:spPr>
      </p:pic>
      <p:pic>
        <p:nvPicPr>
          <p:cNvPr id="1040" name="Picture 16" descr="C:\Users\admin\Downloads\WhatsApp Image 2025-02-18 at 11.39.04 (1)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0" y="12954000"/>
            <a:ext cx="3867150" cy="3019425"/>
          </a:xfrm>
          <a:prstGeom prst="rect">
            <a:avLst/>
          </a:prstGeom>
          <a:noFill/>
        </p:spPr>
      </p:pic>
      <p:pic>
        <p:nvPicPr>
          <p:cNvPr id="1041" name="Picture 17" descr="C:\Users\admin\Downloads\WhatsApp Image 2025-02-18 at 11.39.04 (2)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125200" y="16383000"/>
            <a:ext cx="4572000" cy="1704975"/>
          </a:xfrm>
          <a:prstGeom prst="rect">
            <a:avLst/>
          </a:prstGeom>
          <a:noFill/>
        </p:spPr>
      </p:pic>
      <p:pic>
        <p:nvPicPr>
          <p:cNvPr id="1042" name="Picture 18" descr="C:\Users\admin\Downloads\WhatsApp Image 2025-02-18 at 11.39.05.jpe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582400" y="18592800"/>
            <a:ext cx="10820400" cy="3415189"/>
          </a:xfrm>
          <a:prstGeom prst="rect">
            <a:avLst/>
          </a:prstGeom>
          <a:noFill/>
        </p:spPr>
      </p:pic>
      <p:pic>
        <p:nvPicPr>
          <p:cNvPr id="1043" name="Picture 19" descr="C:\Users\admin\Downloads\WhatsApp Image 2025-02-18 at 11.39.05 (1).jpe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658600" y="6200775"/>
            <a:ext cx="3600450" cy="2714625"/>
          </a:xfrm>
          <a:prstGeom prst="rect">
            <a:avLst/>
          </a:prstGeom>
          <a:noFill/>
        </p:spPr>
      </p:pic>
      <p:pic>
        <p:nvPicPr>
          <p:cNvPr id="1044" name="Picture 20" descr="C:\Users\admin\Downloads\WhatsApp Image 2025-02-18 at 11.39.05 (2).jpe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582400" y="8991600"/>
            <a:ext cx="2895600" cy="22380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2423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6</cp:revision>
  <dcterms:created xsi:type="dcterms:W3CDTF">2025-02-04T10:23:45Z</dcterms:created>
  <dcterms:modified xsi:type="dcterms:W3CDTF">2025-02-18T06:16:23Z</dcterms:modified>
</cp:coreProperties>
</file>