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9" r:id="rId3"/>
    <p:sldId id="258" r:id="rId4"/>
    <p:sldId id="259" r:id="rId5"/>
    <p:sldId id="260" r:id="rId6"/>
    <p:sldId id="261" r:id="rId7"/>
    <p:sldId id="262" r:id="rId8"/>
    <p:sldId id="263" r:id="rId9"/>
    <p:sldId id="319" r:id="rId10"/>
    <p:sldId id="266" r:id="rId11"/>
    <p:sldId id="360" r:id="rId12"/>
    <p:sldId id="268" r:id="rId13"/>
    <p:sldId id="269" r:id="rId14"/>
    <p:sldId id="270" r:id="rId15"/>
    <p:sldId id="271" r:id="rId16"/>
    <p:sldId id="272" r:id="rId17"/>
    <p:sldId id="273" r:id="rId18"/>
    <p:sldId id="274" r:id="rId19"/>
    <p:sldId id="361" r:id="rId20"/>
    <p:sldId id="362" r:id="rId21"/>
    <p:sldId id="3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04800" y="1295400"/>
            <a:ext cx="6096000" cy="3276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ts val="125"/>
              </a:spcBef>
              <a:spcAft>
                <a:spcPts val="125"/>
              </a:spcAft>
              <a:buClrTx/>
              <a:buSzTx/>
              <a:buFontTx/>
              <a:buNone/>
              <a:tabLst/>
              <a:defRPr/>
            </a:pPr>
            <a:r>
              <a:rPr lang="en-US" sz="2800" b="1" dirty="0">
                <a:effectLst/>
                <a:latin typeface="Cambria" panose="02040503050406030204" pitchFamily="18" charset="0"/>
                <a:ea typeface="Cambria" panose="02040503050406030204" pitchFamily="18" charset="0"/>
                <a:cs typeface="Times New Roman" panose="02020603050405020304" pitchFamily="18" charset="0"/>
              </a:rPr>
              <a:t>Shape </a:t>
            </a:r>
            <a:r>
              <a:rPr lang="en-US" sz="2800" b="1" dirty="0">
                <a:latin typeface="Cambria" panose="02040503050406030204" pitchFamily="18" charset="0"/>
                <a:ea typeface="Cambria" panose="02040503050406030204" pitchFamily="18" charset="0"/>
                <a:cs typeface="Times New Roman" panose="02020603050405020304" pitchFamily="18" charset="0"/>
              </a:rPr>
              <a:t>Memory Phenomena</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and Crystallographic </a:t>
            </a:r>
            <a:r>
              <a:rPr lang="en-US" sz="2800" b="1" dirty="0">
                <a:latin typeface="Cambria" panose="02040503050406030204" pitchFamily="18" charset="0"/>
                <a:ea typeface="Cambria" panose="02040503050406030204" pitchFamily="18" charset="0"/>
                <a:cs typeface="Times New Roman" panose="02020603050405020304" pitchFamily="18" charset="0"/>
              </a:rPr>
              <a:t>Aspects of Reversibility</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in Shape Memory Alloys</a:t>
            </a:r>
            <a:br>
              <a:rPr kumimoji="0" lang="en-US" sz="2600" b="1" i="0" u="none" strike="noStrike" kern="1200" cap="none" spc="0" normalizeH="0" baseline="0" noProof="0" dirty="0">
                <a:ln>
                  <a:noFill/>
                </a:ln>
                <a:effectLst/>
                <a:uLnTx/>
                <a:uFillTx/>
                <a:latin typeface="Cambria" pitchFamily="18" charset="0"/>
                <a:ea typeface="+mj-ea"/>
                <a:cs typeface="+mj-cs"/>
              </a:rPr>
            </a:br>
            <a:r>
              <a:rPr kumimoji="0" lang="en-US" sz="2600" b="1" i="0" u="none" strike="noStrike" kern="1200" cap="none" spc="0" normalizeH="0" baseline="0" noProof="0" dirty="0">
                <a:ln>
                  <a:noFill/>
                </a:ln>
                <a:solidFill>
                  <a:schemeClr val="bg1">
                    <a:lumMod val="75000"/>
                  </a:schemeClr>
                </a:solidFill>
                <a:effectLst/>
                <a:uLnTx/>
                <a:uFillTx/>
                <a:latin typeface="Cambria" pitchFamily="18" charset="0"/>
                <a:ea typeface="+mj-ea"/>
                <a:cs typeface="+mj-cs"/>
              </a:rPr>
              <a:t> </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j-ea"/>
              <a:cs typeface="+mj-cs"/>
            </a:endParaRPr>
          </a:p>
        </p:txBody>
      </p:sp>
      <p:sp>
        <p:nvSpPr>
          <p:cNvPr id="10" name="Subtitle 2"/>
          <p:cNvSpPr txBox="1">
            <a:spLocks/>
          </p:cNvSpPr>
          <p:nvPr/>
        </p:nvSpPr>
        <p:spPr>
          <a:xfrm>
            <a:off x="304800" y="4953000"/>
            <a:ext cx="4724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dirty="0">
                <a:latin typeface="Cambria" pitchFamily="18" charset="0"/>
              </a:rPr>
              <a:t>Osman Adiguzel</a:t>
            </a:r>
            <a:endParaRPr kumimoji="0" lang="en-US" sz="16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a:p>
            <a:pPr>
              <a:spcBef>
                <a:spcPct val="20000"/>
              </a:spcBef>
            </a:pPr>
            <a:r>
              <a:rPr lang="en-US" dirty="0">
                <a:latin typeface="Cambria" pitchFamily="18" charset="0"/>
              </a:rPr>
              <a:t>Firat University, Elazig, Turkey</a:t>
            </a: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 </a:t>
            </a:r>
            <a:endParaRPr lang="en-US" b="1" dirty="0">
              <a:solidFill>
                <a:schemeClr val="bg1">
                  <a:lumMod val="75000"/>
                </a:schemeClr>
              </a:solidFill>
              <a:latin typeface="Cambria"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5288-6483-1BD8-656D-B4EADE035973}"/>
              </a:ext>
            </a:extLst>
          </p:cNvPr>
          <p:cNvSpPr>
            <a:spLocks noGrp="1"/>
          </p:cNvSpPr>
          <p:nvPr>
            <p:ph type="title"/>
          </p:nvPr>
        </p:nvSpPr>
        <p:spPr>
          <a:xfrm>
            <a:off x="539552" y="332656"/>
            <a:ext cx="8229600" cy="2160240"/>
          </a:xfrm>
        </p:spPr>
        <p:txBody>
          <a:bodyPr>
            <a:normAutofit/>
          </a:bodyPr>
          <a:lstStyle/>
          <a:p>
            <a:r>
              <a:rPr lang="en-GB" altLang="en-US" sz="2400" b="1" dirty="0">
                <a:latin typeface="Times New Roman" panose="02020603050405020304" pitchFamily="18" charset="0"/>
                <a:cs typeface="Times New Roman" panose="02020603050405020304" pitchFamily="18" charset="0"/>
              </a:rPr>
              <a:t>Superelastic behaviour and stress-strain diagram of Superelaticity!</a:t>
            </a:r>
            <a:r>
              <a:rPr lang="en-US" altLang="en-US" sz="2400" b="1" dirty="0">
                <a:latin typeface="Times New Roman" panose="02020603050405020304" pitchFamily="18" charset="0"/>
                <a:cs typeface="Times New Roman" panose="02020603050405020304" pitchFamily="18" charset="0"/>
              </a:rPr>
              <a:t>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Stress-strain curve exhibit non-linear behavior, and stressing and releasing paths are different, and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hysteresis loop refers to the</a:t>
            </a:r>
            <a:r>
              <a:rPr lang="en-US" altLang="ko-KR" sz="2400" dirty="0">
                <a:latin typeface="Times New Roman" panose="02020603050405020304" pitchFamily="18" charset="0"/>
                <a:ea typeface="굴림" panose="020B0600000101010101" pitchFamily="34" charset="-127"/>
              </a:rPr>
              <a:t> energy dissipation.</a:t>
            </a:r>
            <a:endParaRPr lang="en-US" sz="2400" dirty="0"/>
          </a:p>
        </p:txBody>
      </p:sp>
      <p:pic>
        <p:nvPicPr>
          <p:cNvPr id="4" name="Picture 5">
            <a:extLst>
              <a:ext uri="{FF2B5EF4-FFF2-40B4-BE49-F238E27FC236}">
                <a16:creationId xmlns:a16="http://schemas.microsoft.com/office/drawing/2014/main" id="{1860BF23-E9BE-8C93-A455-6B24B2B692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5264" y="2889907"/>
            <a:ext cx="3873472" cy="295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62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B6C3-95CC-55EF-37D7-14AEDB6BFF1F}"/>
              </a:ext>
            </a:extLst>
          </p:cNvPr>
          <p:cNvSpPr>
            <a:spLocks noGrp="1"/>
          </p:cNvSpPr>
          <p:nvPr>
            <p:ph type="title"/>
          </p:nvPr>
        </p:nvSpPr>
        <p:spPr>
          <a:xfrm>
            <a:off x="457200" y="274638"/>
            <a:ext cx="8229600" cy="850106"/>
          </a:xfrm>
        </p:spPr>
        <p:txBody>
          <a:bodyPr>
            <a:normAutofit/>
          </a:bodyPr>
          <a:lstStyle/>
          <a:p>
            <a:r>
              <a:rPr lang="en-US" altLang="en-US" sz="2800" b="1" u="sng" dirty="0">
                <a:latin typeface="Times New Roman" panose="02020603050405020304" pitchFamily="18" charset="0"/>
                <a:cs typeface="Times New Roman" panose="02020603050405020304" pitchFamily="18" charset="0"/>
              </a:rPr>
              <a:t>Basic β - phase structures</a:t>
            </a:r>
            <a:endParaRPr lang="en-US" sz="2800" dirty="0"/>
          </a:p>
        </p:txBody>
      </p:sp>
      <p:pic>
        <p:nvPicPr>
          <p:cNvPr id="4" name="Picture 4">
            <a:extLst>
              <a:ext uri="{FF2B5EF4-FFF2-40B4-BE49-F238E27FC236}">
                <a16:creationId xmlns:a16="http://schemas.microsoft.com/office/drawing/2014/main" id="{C9D6DB72-ED8D-C1AF-FE0C-656FD9C013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7744" y="1124744"/>
            <a:ext cx="4361905" cy="385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a:extLst>
              <a:ext uri="{FF2B5EF4-FFF2-40B4-BE49-F238E27FC236}">
                <a16:creationId xmlns:a16="http://schemas.microsoft.com/office/drawing/2014/main" id="{73A71C60-F48B-57F8-1863-0728EC0D0D2B}"/>
              </a:ext>
            </a:extLst>
          </p:cNvPr>
          <p:cNvSpPr>
            <a:spLocks noChangeArrowheads="1"/>
          </p:cNvSpPr>
          <p:nvPr/>
        </p:nvSpPr>
        <p:spPr bwMode="auto">
          <a:xfrm>
            <a:off x="1600200" y="4759317"/>
            <a:ext cx="7086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 a ) – Basic bcc ( A2) unit cell,</a:t>
            </a:r>
          </a:p>
          <a:p>
            <a:pPr eaLnBrk="1" hangingPunct="1">
              <a:spcBef>
                <a:spcPct val="0"/>
              </a:spcBef>
              <a:buFontTx/>
              <a:buNone/>
            </a:pPr>
            <a:r>
              <a:rPr lang="en-US" altLang="en-US" sz="2000" dirty="0"/>
              <a:t>( b ) – </a:t>
            </a:r>
            <a:r>
              <a:rPr lang="en-US" altLang="en-US" sz="2000" dirty="0" err="1"/>
              <a:t>CsCl</a:t>
            </a:r>
            <a:r>
              <a:rPr lang="en-US" altLang="en-US" sz="2000" dirty="0"/>
              <a:t> -(B2) –  type unit cell,</a:t>
            </a:r>
          </a:p>
          <a:p>
            <a:pPr eaLnBrk="1" hangingPunct="1">
              <a:spcBef>
                <a:spcPct val="0"/>
              </a:spcBef>
              <a:buFontTx/>
              <a:buNone/>
            </a:pPr>
            <a:r>
              <a:rPr lang="en-US" altLang="en-US" sz="2000" dirty="0"/>
              <a:t>( c ) – Cu3Al - ( DO3 ) -  type unit cell (half),</a:t>
            </a:r>
          </a:p>
          <a:p>
            <a:pPr eaLnBrk="1" hangingPunct="1">
              <a:spcBef>
                <a:spcPct val="0"/>
              </a:spcBef>
              <a:buFontTx/>
              <a:buNone/>
            </a:pPr>
            <a:r>
              <a:rPr lang="en-US" altLang="en-US" sz="2000" dirty="0"/>
              <a:t>( d ) – Cu2AlMn - (L21 ) – type unit cell (half).</a:t>
            </a:r>
          </a:p>
        </p:txBody>
      </p:sp>
    </p:spTree>
    <p:extLst>
      <p:ext uri="{BB962C8B-B14F-4D97-AF65-F5344CB8AC3E}">
        <p14:creationId xmlns:p14="http://schemas.microsoft.com/office/powerpoint/2010/main" val="7113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2A31-2FC0-B1F7-2778-F9F466608A7B}"/>
              </a:ext>
            </a:extLst>
          </p:cNvPr>
          <p:cNvSpPr>
            <a:spLocks noGrp="1"/>
          </p:cNvSpPr>
          <p:nvPr>
            <p:ph type="title"/>
          </p:nvPr>
        </p:nvSpPr>
        <p:spPr/>
        <p:txBody>
          <a:bodyPr>
            <a:normAutofit/>
          </a:bodyPr>
          <a:lstStyle/>
          <a:p>
            <a:r>
              <a:rPr lang="en-US" altLang="en-US" sz="3200" b="1" u="sng" dirty="0">
                <a:latin typeface="Times New Roman" panose="02020603050405020304" pitchFamily="18" charset="0"/>
              </a:rPr>
              <a:t>Experimental</a:t>
            </a:r>
            <a:endParaRPr lang="en-US" sz="3200" dirty="0"/>
          </a:p>
        </p:txBody>
      </p:sp>
      <p:sp>
        <p:nvSpPr>
          <p:cNvPr id="4" name="Rectangle 4">
            <a:extLst>
              <a:ext uri="{FF2B5EF4-FFF2-40B4-BE49-F238E27FC236}">
                <a16:creationId xmlns:a16="http://schemas.microsoft.com/office/drawing/2014/main" id="{3835A7CD-4FA2-7E8D-2B53-BCCA451E2A67}"/>
              </a:ext>
            </a:extLst>
          </p:cNvPr>
          <p:cNvSpPr>
            <a:spLocks noGrp="1" noChangeArrowheads="1"/>
          </p:cNvSpPr>
          <p:nvPr>
            <p:ph idx="1"/>
          </p:nvPr>
        </p:nvSpPr>
        <p:spPr>
          <a:xfrm>
            <a:off x="457200" y="1600200"/>
            <a:ext cx="8229600" cy="4525963"/>
          </a:xfrm>
        </p:spPr>
        <p:txBody>
          <a:bodyPr>
            <a:normAutofit fontScale="92500" lnSpcReduction="10000"/>
          </a:bodyPr>
          <a:lstStyle/>
          <a:p>
            <a:pPr marL="0" indent="0" eaLnBrk="1" hangingPunct="1">
              <a:buNone/>
            </a:pPr>
            <a:br>
              <a:rPr lang="en-US" altLang="en-US" sz="2800" b="1" u="sng" dirty="0">
                <a:latin typeface="Times New Roman" panose="02020603050405020304" pitchFamily="18" charset="0"/>
              </a:rPr>
            </a:br>
            <a:r>
              <a:rPr lang="en-US" altLang="en-US" sz="2800" b="1" u="sng" dirty="0">
                <a:latin typeface="Times New Roman" panose="02020603050405020304" pitchFamily="18" charset="0"/>
              </a:rPr>
              <a:t>Alloys</a:t>
            </a:r>
            <a:br>
              <a:rPr lang="en-US" altLang="en-US" sz="2800" b="1" u="sng" dirty="0">
                <a:latin typeface="Times New Roman" panose="02020603050405020304" pitchFamily="18" charset="0"/>
              </a:rPr>
            </a:br>
            <a:r>
              <a:rPr lang="en-US" altLang="en-US" sz="2400" b="1" u="sng" dirty="0">
                <a:latin typeface="Times New Roman" panose="02020603050405020304" pitchFamily="18" charset="0"/>
              </a:rPr>
              <a:t>1. CuZnAl</a:t>
            </a:r>
            <a:r>
              <a:rPr lang="en-US" altLang="en-US" sz="2400" b="1" dirty="0">
                <a:latin typeface="Times New Roman" panose="02020603050405020304" pitchFamily="18" charset="0"/>
              </a:rPr>
              <a:t> (Alloy 1)</a:t>
            </a:r>
            <a:br>
              <a:rPr lang="en-US" altLang="en-US" sz="2400" b="1" dirty="0">
                <a:latin typeface="Times New Roman" panose="02020603050405020304" pitchFamily="18" charset="0"/>
              </a:rPr>
            </a:br>
            <a:r>
              <a:rPr lang="en-US" altLang="en-US" sz="2400" b="1" dirty="0">
                <a:latin typeface="Times New Roman" panose="02020603050405020304" pitchFamily="18" charset="0"/>
              </a:rPr>
              <a:t>     </a:t>
            </a:r>
            <a:r>
              <a:rPr lang="en-US" altLang="en-US" sz="2400" dirty="0">
                <a:latin typeface="Times New Roman" panose="02020603050405020304" pitchFamily="18" charset="0"/>
              </a:rPr>
              <a:t>Cu- 26.1%Zn - 4% Al   ( in weight)    </a:t>
            </a:r>
            <a:br>
              <a:rPr lang="en-US" altLang="en-US" sz="2400" dirty="0">
                <a:latin typeface="Times New Roman" panose="02020603050405020304" pitchFamily="18" charset="0"/>
              </a:rPr>
            </a:br>
            <a:r>
              <a:rPr lang="en-US" altLang="en-US" sz="2400" dirty="0">
                <a:latin typeface="Times New Roman" panose="02020603050405020304" pitchFamily="18" charset="0"/>
              </a:rPr>
              <a:t>     Cu- 24.2%Zn - 9% Al   (in  atomic)        </a:t>
            </a:r>
            <a:br>
              <a:rPr lang="en-US" altLang="en-US" sz="2400" dirty="0">
                <a:latin typeface="Times New Roman" panose="02020603050405020304" pitchFamily="18" charset="0"/>
              </a:rPr>
            </a:br>
            <a:r>
              <a:rPr lang="en-US" altLang="en-US" sz="2400" dirty="0">
                <a:latin typeface="Times New Roman" panose="02020603050405020304" pitchFamily="18" charset="0"/>
              </a:rPr>
              <a:t>      </a:t>
            </a:r>
            <a:r>
              <a:rPr lang="en-US" altLang="en-US" sz="2400" dirty="0">
                <a:solidFill>
                  <a:srgbClr val="0000FF"/>
                </a:solidFill>
                <a:latin typeface="Times New Roman" panose="02020603050405020304" pitchFamily="18" charset="0"/>
              </a:rPr>
              <a:t>Ms  =  36 </a:t>
            </a:r>
            <a:r>
              <a:rPr lang="en-US" altLang="en-US" sz="2400" dirty="0">
                <a:solidFill>
                  <a:srgbClr val="0000FF"/>
                </a:solidFill>
                <a:latin typeface="Times New Roman" panose="02020603050405020304" pitchFamily="18" charset="0"/>
                <a:sym typeface="Symbol" panose="05050102010706020507" pitchFamily="18" charset="2"/>
              </a:rPr>
              <a:t></a:t>
            </a:r>
            <a:r>
              <a:rPr lang="en-US" altLang="en-US" sz="2400" dirty="0">
                <a:solidFill>
                  <a:srgbClr val="0000FF"/>
                </a:solidFill>
                <a:latin typeface="Times New Roman" panose="02020603050405020304" pitchFamily="18" charset="0"/>
              </a:rPr>
              <a:t>C</a:t>
            </a:r>
            <a:r>
              <a:rPr lang="en-US" altLang="en-US" sz="4000" dirty="0">
                <a:solidFill>
                  <a:srgbClr val="0000FF"/>
                </a:solidFill>
                <a:latin typeface="Times New Roman" panose="02020603050405020304" pitchFamily="18" charset="0"/>
              </a:rPr>
              <a:t> </a:t>
            </a:r>
            <a:r>
              <a:rPr lang="en-US" altLang="en-US" sz="2400" dirty="0">
                <a:solidFill>
                  <a:srgbClr val="0000FF"/>
                </a:solidFill>
                <a:latin typeface="Times New Roman" panose="02020603050405020304" pitchFamily="18" charset="0"/>
              </a:rPr>
              <a:t> ,       </a:t>
            </a:r>
            <a:r>
              <a:rPr lang="en-US" altLang="en-US" sz="2400" dirty="0" err="1">
                <a:solidFill>
                  <a:srgbClr val="0000FF"/>
                </a:solidFill>
                <a:latin typeface="Times New Roman" panose="02020603050405020304" pitchFamily="18" charset="0"/>
              </a:rPr>
              <a:t>Mf</a:t>
            </a:r>
            <a:r>
              <a:rPr lang="en-US" altLang="en-US" sz="2400" dirty="0">
                <a:solidFill>
                  <a:srgbClr val="0000FF"/>
                </a:solidFill>
                <a:latin typeface="Times New Roman" panose="02020603050405020304" pitchFamily="18" charset="0"/>
              </a:rPr>
              <a:t>  = 30 </a:t>
            </a:r>
            <a:r>
              <a:rPr lang="en-US" altLang="en-US" sz="2400" dirty="0">
                <a:solidFill>
                  <a:srgbClr val="0000FF"/>
                </a:solidFill>
                <a:latin typeface="Times New Roman" panose="02020603050405020304" pitchFamily="18" charset="0"/>
                <a:sym typeface="Symbol" panose="05050102010706020507" pitchFamily="18" charset="2"/>
              </a:rPr>
              <a:t></a:t>
            </a:r>
            <a:r>
              <a:rPr lang="en-US" altLang="en-US" sz="2400" dirty="0">
                <a:solidFill>
                  <a:srgbClr val="0000FF"/>
                </a:solidFill>
                <a:latin typeface="Times New Roman" panose="02020603050405020304" pitchFamily="18" charset="0"/>
              </a:rPr>
              <a:t>C</a:t>
            </a:r>
            <a:r>
              <a:rPr lang="en-US" altLang="en-US" sz="4000" dirty="0">
                <a:latin typeface="Times New Roman" panose="02020603050405020304" pitchFamily="18" charset="0"/>
              </a:rPr>
              <a:t> </a:t>
            </a:r>
            <a:br>
              <a:rPr lang="en-US" altLang="en-US" sz="2400" b="1" dirty="0">
                <a:latin typeface="Times New Roman" panose="02020603050405020304" pitchFamily="18" charset="0"/>
              </a:rPr>
            </a:br>
            <a:r>
              <a:rPr lang="en-US" altLang="en-US" sz="2400" b="1" u="sng" dirty="0">
                <a:latin typeface="Times New Roman" panose="02020603050405020304" pitchFamily="18" charset="0"/>
              </a:rPr>
              <a:t>2. CuAlMn</a:t>
            </a:r>
            <a:r>
              <a:rPr lang="en-US" altLang="en-US" sz="2400" b="1" dirty="0">
                <a:latin typeface="Times New Roman" panose="02020603050405020304" pitchFamily="18" charset="0"/>
              </a:rPr>
              <a:t>   (Alloy 2)      </a:t>
            </a:r>
            <a:br>
              <a:rPr lang="en-US" altLang="en-US" sz="2400" dirty="0">
                <a:latin typeface="Times New Roman" panose="02020603050405020304" pitchFamily="18" charset="0"/>
              </a:rPr>
            </a:br>
            <a:r>
              <a:rPr lang="en-US" altLang="en-US" sz="2400" dirty="0">
                <a:latin typeface="Times New Roman" panose="02020603050405020304" pitchFamily="18" charset="0"/>
              </a:rPr>
              <a:t>      Cu- 11.0%Al - 6% Mn ( in weight)    </a:t>
            </a:r>
            <a:br>
              <a:rPr lang="en-US" altLang="en-US" sz="2400" dirty="0">
                <a:latin typeface="Times New Roman" panose="02020603050405020304" pitchFamily="18" charset="0"/>
              </a:rPr>
            </a:br>
            <a:r>
              <a:rPr lang="en-US" altLang="en-US" sz="2400" dirty="0">
                <a:latin typeface="Times New Roman" panose="02020603050405020304" pitchFamily="18" charset="0"/>
              </a:rPr>
              <a:t>      Cu- 22.4%Al - 6% Mn ( in atomic)     </a:t>
            </a:r>
            <a:br>
              <a:rPr lang="en-US" altLang="en-US" sz="2400" dirty="0">
                <a:latin typeface="Times New Roman" panose="02020603050405020304" pitchFamily="18" charset="0"/>
              </a:rPr>
            </a:br>
            <a:r>
              <a:rPr lang="en-US" altLang="en-US" sz="2400" dirty="0">
                <a:latin typeface="Times New Roman" panose="02020603050405020304" pitchFamily="18" charset="0"/>
              </a:rPr>
              <a:t>	 </a:t>
            </a:r>
            <a:r>
              <a:rPr lang="en-US" altLang="en-US" sz="2400" dirty="0">
                <a:solidFill>
                  <a:srgbClr val="0000FF"/>
                </a:solidFill>
                <a:latin typeface="Times New Roman" panose="02020603050405020304" pitchFamily="18" charset="0"/>
              </a:rPr>
              <a:t>Ms  =  133 </a:t>
            </a:r>
            <a:r>
              <a:rPr lang="en-US" altLang="en-US" sz="2400" dirty="0">
                <a:solidFill>
                  <a:srgbClr val="0000FF"/>
                </a:solidFill>
                <a:latin typeface="Times New Roman" panose="02020603050405020304" pitchFamily="18" charset="0"/>
                <a:sym typeface="Symbol" panose="05050102010706020507" pitchFamily="18" charset="2"/>
              </a:rPr>
              <a:t></a:t>
            </a:r>
            <a:r>
              <a:rPr lang="en-US" altLang="en-US" sz="2400" dirty="0">
                <a:solidFill>
                  <a:srgbClr val="0000FF"/>
                </a:solidFill>
                <a:latin typeface="Times New Roman" panose="02020603050405020304" pitchFamily="18" charset="0"/>
              </a:rPr>
              <a:t>C</a:t>
            </a:r>
            <a:r>
              <a:rPr lang="en-US" altLang="en-US" dirty="0">
                <a:solidFill>
                  <a:srgbClr val="0000FF"/>
                </a:solidFill>
              </a:rPr>
              <a:t> </a:t>
            </a:r>
            <a:r>
              <a:rPr lang="en-US" altLang="en-US" sz="2400" dirty="0">
                <a:solidFill>
                  <a:srgbClr val="0000FF"/>
                </a:solidFill>
                <a:latin typeface="Times New Roman" panose="02020603050405020304" pitchFamily="18" charset="0"/>
              </a:rPr>
              <a:t> ,       </a:t>
            </a:r>
            <a:r>
              <a:rPr lang="en-US" altLang="en-US" sz="2400" dirty="0" err="1">
                <a:solidFill>
                  <a:srgbClr val="0000FF"/>
                </a:solidFill>
                <a:latin typeface="Times New Roman" panose="02020603050405020304" pitchFamily="18" charset="0"/>
              </a:rPr>
              <a:t>Mf</a:t>
            </a:r>
            <a:r>
              <a:rPr lang="en-US" altLang="en-US" sz="2400" dirty="0">
                <a:solidFill>
                  <a:srgbClr val="0000FF"/>
                </a:solidFill>
                <a:latin typeface="Times New Roman" panose="02020603050405020304" pitchFamily="18" charset="0"/>
              </a:rPr>
              <a:t>  = 98  </a:t>
            </a:r>
            <a:r>
              <a:rPr lang="en-US" altLang="en-US" sz="2400" dirty="0">
                <a:solidFill>
                  <a:srgbClr val="0000FF"/>
                </a:solidFill>
                <a:latin typeface="Times New Roman" panose="02020603050405020304" pitchFamily="18" charset="0"/>
                <a:sym typeface="Symbol" panose="05050102010706020507" pitchFamily="18" charset="2"/>
              </a:rPr>
              <a:t></a:t>
            </a:r>
            <a:r>
              <a:rPr lang="en-US" altLang="en-US" sz="2400" dirty="0">
                <a:solidFill>
                  <a:srgbClr val="0000FF"/>
                </a:solidFill>
                <a:latin typeface="Times New Roman" panose="02020603050405020304" pitchFamily="18" charset="0"/>
              </a:rPr>
              <a:t>C</a:t>
            </a:r>
            <a:r>
              <a:rPr lang="en-US" altLang="en-US" sz="4000" dirty="0">
                <a:latin typeface="Times New Roman" panose="02020603050405020304" pitchFamily="18" charset="0"/>
              </a:rPr>
              <a:t> </a:t>
            </a:r>
            <a:br>
              <a:rPr lang="en-US" altLang="en-US" sz="4000" dirty="0">
                <a:latin typeface="Times New Roman" panose="02020603050405020304" pitchFamily="18" charset="0"/>
              </a:rPr>
            </a:br>
            <a:r>
              <a:rPr lang="en-US" altLang="en-US" sz="2400" dirty="0">
                <a:latin typeface="Times New Roman" panose="02020603050405020304" pitchFamily="18" charset="0"/>
              </a:rPr>
              <a:t>Ms ,  </a:t>
            </a:r>
            <a:r>
              <a:rPr lang="en-US" altLang="en-US" sz="2400" dirty="0" err="1">
                <a:latin typeface="Times New Roman" panose="02020603050405020304" pitchFamily="18" charset="0"/>
              </a:rPr>
              <a:t>Mf</a:t>
            </a:r>
            <a:r>
              <a:rPr lang="en-US" altLang="en-US" sz="2400" dirty="0">
                <a:latin typeface="Times New Roman" panose="02020603050405020304" pitchFamily="18" charset="0"/>
              </a:rPr>
              <a:t>  : Martensite start and finish temperatures.</a:t>
            </a:r>
            <a:br>
              <a:rPr lang="en-US" altLang="en-US" sz="2400" dirty="0">
                <a:latin typeface="Times New Roman" panose="02020603050405020304" pitchFamily="18" charset="0"/>
              </a:rPr>
            </a:br>
            <a:r>
              <a:rPr lang="en-US" altLang="en-US" sz="2400" dirty="0">
                <a:latin typeface="Times New Roman" panose="02020603050405020304" pitchFamily="18" charset="0"/>
              </a:rPr>
              <a:t>Both alloys are fully martensitic at room temperature</a:t>
            </a:r>
            <a:r>
              <a:rPr lang="en-US" altLang="en-US" sz="2400" dirty="0"/>
              <a:t>.</a:t>
            </a:r>
          </a:p>
        </p:txBody>
      </p:sp>
    </p:spTree>
    <p:extLst>
      <p:ext uri="{BB962C8B-B14F-4D97-AF65-F5344CB8AC3E}">
        <p14:creationId xmlns:p14="http://schemas.microsoft.com/office/powerpoint/2010/main" val="304957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3DDB-22B9-5852-399A-99128D6B4A7F}"/>
              </a:ext>
            </a:extLst>
          </p:cNvPr>
          <p:cNvSpPr>
            <a:spLocks noGrp="1"/>
          </p:cNvSpPr>
          <p:nvPr>
            <p:ph type="title"/>
          </p:nvPr>
        </p:nvSpPr>
        <p:spPr/>
        <p:txBody>
          <a:bodyPr>
            <a:normAutofit/>
          </a:bodyPr>
          <a:lstStyle/>
          <a:p>
            <a:r>
              <a:rPr lang="en-US" altLang="en-US" sz="3200" b="1" u="sng" dirty="0">
                <a:latin typeface="Times New Roman" panose="02020603050405020304" pitchFamily="18" charset="0"/>
              </a:rPr>
              <a:t>Thermal treatments</a:t>
            </a:r>
            <a:endParaRPr lang="en-US" sz="3200" dirty="0"/>
          </a:p>
        </p:txBody>
      </p:sp>
      <p:sp>
        <p:nvSpPr>
          <p:cNvPr id="4" name="Rectangle 4">
            <a:extLst>
              <a:ext uri="{FF2B5EF4-FFF2-40B4-BE49-F238E27FC236}">
                <a16:creationId xmlns:a16="http://schemas.microsoft.com/office/drawing/2014/main" id="{B1EAF17B-6C54-8707-6A04-C994B747464C}"/>
              </a:ext>
            </a:extLst>
          </p:cNvPr>
          <p:cNvSpPr>
            <a:spLocks noGrp="1" noChangeArrowheads="1"/>
          </p:cNvSpPr>
          <p:nvPr>
            <p:ph idx="1"/>
          </p:nvPr>
        </p:nvSpPr>
        <p:spPr>
          <a:xfrm>
            <a:off x="457200" y="1600200"/>
            <a:ext cx="8229600" cy="4525963"/>
          </a:xfrm>
        </p:spPr>
        <p:txBody>
          <a:bodyPr>
            <a:normAutofit fontScale="92500" lnSpcReduction="20000"/>
          </a:bodyPr>
          <a:lstStyle/>
          <a:p>
            <a:pPr algn="l" eaLnBrk="1" hangingPunct="1"/>
            <a:br>
              <a:rPr lang="tr-TR" altLang="en-US" sz="2000" b="1" u="sng" dirty="0">
                <a:latin typeface="Times New Roman" panose="02020603050405020304" pitchFamily="18" charset="0"/>
              </a:rPr>
            </a:br>
            <a:r>
              <a:rPr lang="en-US" altLang="en-US" sz="2000" dirty="0">
                <a:latin typeface="Times New Roman" panose="02020603050405020304" pitchFamily="18" charset="0"/>
              </a:rPr>
              <a:t>Specimens obtained from these alloys were solution treated for </a:t>
            </a:r>
            <a:r>
              <a:rPr lang="en-GB" altLang="en-US" sz="2000" dirty="0">
                <a:latin typeface="Times New Roman" panose="02020603050405020304" pitchFamily="18" charset="0"/>
              </a:rPr>
              <a:t>homogenisation</a:t>
            </a:r>
            <a:r>
              <a:rPr lang="en-US" altLang="en-US" sz="2000" dirty="0">
                <a:latin typeface="Times New Roman" panose="02020603050405020304" pitchFamily="18" charset="0"/>
              </a:rPr>
              <a:t> in the </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-phase field as following and then quenched in iced-brine and aged at room temperature.</a:t>
            </a:r>
            <a:br>
              <a:rPr lang="en-US" altLang="en-US" sz="2000" dirty="0">
                <a:latin typeface="Times New Roman" panose="02020603050405020304" pitchFamily="18" charset="0"/>
              </a:rPr>
            </a:br>
            <a:r>
              <a:rPr lang="en-US" altLang="en-US" sz="2000" dirty="0">
                <a:latin typeface="Times New Roman" panose="02020603050405020304" pitchFamily="18" charset="0"/>
              </a:rPr>
              <a:t>CuZnAl alloy:  at   830</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C  for 15 minutes  and quench in iced-brine.</a:t>
            </a:r>
            <a:br>
              <a:rPr lang="en-US" altLang="en-US" sz="2000" dirty="0">
                <a:latin typeface="Times New Roman" panose="02020603050405020304" pitchFamily="18" charset="0"/>
              </a:rPr>
            </a:br>
            <a:r>
              <a:rPr lang="en-US" altLang="en-US" sz="2000" dirty="0">
                <a:latin typeface="Times New Roman" panose="02020603050405020304" pitchFamily="18" charset="0"/>
              </a:rPr>
              <a:t>CuAlMn alloy:  at 700</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C   for 20 minutes  and quench in iced-brine. </a:t>
            </a:r>
            <a:br>
              <a:rPr lang="tr-TR" altLang="en-US" sz="2000" dirty="0">
                <a:latin typeface="Times New Roman" panose="02020603050405020304" pitchFamily="18" charset="0"/>
              </a:rPr>
            </a:br>
            <a:br>
              <a:rPr lang="tr-TR" altLang="en-US" sz="2000" dirty="0">
                <a:latin typeface="Times New Roman" panose="02020603050405020304" pitchFamily="18" charset="0"/>
              </a:rPr>
            </a:br>
            <a:r>
              <a:rPr lang="en-US" altLang="en-US" sz="2000" b="1" u="sng" dirty="0">
                <a:latin typeface="Times New Roman" panose="02020603050405020304" pitchFamily="18" charset="0"/>
              </a:rPr>
              <a:t>Powder specimens</a:t>
            </a:r>
            <a:r>
              <a:rPr lang="en-US" altLang="en-US" sz="2000" dirty="0"/>
              <a:t> </a:t>
            </a:r>
            <a:r>
              <a:rPr lang="tr-TR" altLang="en-US" sz="2000" dirty="0"/>
              <a:t> </a:t>
            </a:r>
            <a:br>
              <a:rPr lang="tr-TR" altLang="en-US" sz="2000" b="1" u="sng" dirty="0"/>
            </a:br>
            <a:r>
              <a:rPr lang="en-US" altLang="en-US" sz="2000" dirty="0">
                <a:latin typeface="Times New Roman" panose="02020603050405020304" pitchFamily="18" charset="0"/>
                <a:cs typeface="Times New Roman" panose="02020603050405020304" pitchFamily="18" charset="0"/>
              </a:rPr>
              <a:t>Powder specimens for X-ray examination were prepared by filling the alloys. </a:t>
            </a:r>
            <a:br>
              <a:rPr lang="tr-TR" altLang="en-US" sz="2000" dirty="0">
                <a:latin typeface="Times New Roman" panose="02020603050405020304" pitchFamily="18" charset="0"/>
                <a:cs typeface="Times New Roman" panose="02020603050405020304" pitchFamily="18" charset="0"/>
              </a:rPr>
            </a:br>
            <a:r>
              <a:rPr lang="en-GB" altLang="en-US" sz="2000" dirty="0">
                <a:latin typeface="Times New Roman" panose="02020603050405020304" pitchFamily="18" charset="0"/>
                <a:cs typeface="Times New Roman" panose="02020603050405020304" pitchFamily="18" charset="0"/>
              </a:rPr>
              <a:t>Powder specimens were sealed in evacuated quartz tubes and given </a:t>
            </a:r>
            <a:r>
              <a:rPr lang="en-GB" altLang="en-US" sz="2000" dirty="0">
                <a:latin typeface="Times New Roman" panose="02020603050405020304" pitchFamily="18" charset="0"/>
                <a:cs typeface="Times New Roman" panose="02020603050405020304" pitchFamily="18" charset="0"/>
                <a:sym typeface="Symbol" panose="05050102010706020507" pitchFamily="18" charset="2"/>
              </a:rPr>
              <a:t></a:t>
            </a:r>
            <a:r>
              <a:rPr lang="en-GB" altLang="en-US" sz="2000" dirty="0">
                <a:latin typeface="Times New Roman" panose="02020603050405020304" pitchFamily="18" charset="0"/>
                <a:cs typeface="Times New Roman" panose="02020603050405020304" pitchFamily="18" charset="0"/>
              </a:rPr>
              <a:t>-phase homogenisation </a:t>
            </a:r>
            <a:r>
              <a:rPr lang="en-US" altLang="en-US" sz="2000" dirty="0">
                <a:latin typeface="Times New Roman" panose="02020603050405020304" pitchFamily="18" charset="0"/>
                <a:cs typeface="Times New Roman" panose="02020603050405020304" pitchFamily="18" charset="0"/>
              </a:rPr>
              <a:t>treatments:</a:t>
            </a:r>
            <a:br>
              <a:rPr lang="tr-TR" altLang="en-US" sz="2000" dirty="0"/>
            </a:br>
            <a:br>
              <a:rPr lang="tr-TR" altLang="en-US" sz="2000" dirty="0"/>
            </a:br>
            <a:r>
              <a:rPr lang="en-US" altLang="en-US" sz="2000" dirty="0">
                <a:latin typeface="Times New Roman" panose="02020603050405020304" pitchFamily="18" charset="0"/>
              </a:rPr>
              <a:t>CuZnAl alloy:  at 830</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C  for 15 minutes  and quench in iced-brine.</a:t>
            </a:r>
            <a:br>
              <a:rPr lang="en-US" altLang="en-US" sz="2000" dirty="0">
                <a:latin typeface="Times New Roman" panose="02020603050405020304" pitchFamily="18" charset="0"/>
              </a:rPr>
            </a:br>
            <a:r>
              <a:rPr lang="en-US" altLang="en-US" sz="2000" dirty="0">
                <a:latin typeface="Times New Roman" panose="02020603050405020304" pitchFamily="18" charset="0"/>
              </a:rPr>
              <a:t>CuAlMn alloy:  at 700</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C for 15 minutes  and quench in iced-brine.</a:t>
            </a:r>
            <a:br>
              <a:rPr lang="en-US" altLang="en-US" sz="2000" dirty="0">
                <a:latin typeface="Times New Roman" panose="02020603050405020304" pitchFamily="18" charset="0"/>
              </a:rPr>
            </a:br>
            <a:br>
              <a:rPr lang="tr-TR" altLang="en-US" sz="2000" dirty="0">
                <a:latin typeface="Times New Roman" panose="02020603050405020304" pitchFamily="18" charset="0"/>
              </a:rPr>
            </a:br>
            <a:r>
              <a:rPr lang="en-US" altLang="en-US" sz="2000" dirty="0">
                <a:solidFill>
                  <a:srgbClr val="0000FF"/>
                </a:solidFill>
                <a:latin typeface="Times New Roman" panose="02020603050405020304" pitchFamily="18" charset="0"/>
              </a:rPr>
              <a:t>Powder diffractograms were obtained  for all the specimens at different stages of ageing in a long time inter</a:t>
            </a:r>
            <a:r>
              <a:rPr lang="tr-TR" altLang="en-US" sz="2000" dirty="0">
                <a:solidFill>
                  <a:srgbClr val="0000FF"/>
                </a:solidFill>
                <a:latin typeface="Times New Roman" panose="02020603050405020304" pitchFamily="18" charset="0"/>
              </a:rPr>
              <a:t>v</a:t>
            </a:r>
            <a:r>
              <a:rPr lang="en-US" altLang="en-US" sz="2000" dirty="0">
                <a:solidFill>
                  <a:srgbClr val="0000FF"/>
                </a:solidFill>
                <a:latin typeface="Times New Roman" panose="02020603050405020304" pitchFamily="18" charset="0"/>
              </a:rPr>
              <a:t>al. </a:t>
            </a:r>
            <a:br>
              <a:rPr lang="en-US" altLang="en-US" sz="2000" dirty="0">
                <a:latin typeface="Times New Roman" panose="02020603050405020304" pitchFamily="18" charset="0"/>
              </a:rPr>
            </a:b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226483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1E95E-0DBA-C622-3EF2-50F8FCD0FBDA}"/>
              </a:ext>
            </a:extLst>
          </p:cNvPr>
          <p:cNvSpPr>
            <a:spLocks noGrp="1"/>
          </p:cNvSpPr>
          <p:nvPr>
            <p:ph idx="1"/>
          </p:nvPr>
        </p:nvSpPr>
        <p:spPr/>
        <p:txBody>
          <a:bodyPr/>
          <a:lstStyle/>
          <a:p>
            <a:endParaRPr lang="en-US" dirty="0"/>
          </a:p>
        </p:txBody>
      </p:sp>
      <p:sp>
        <p:nvSpPr>
          <p:cNvPr id="4" name="Rectangle 2">
            <a:extLst>
              <a:ext uri="{FF2B5EF4-FFF2-40B4-BE49-F238E27FC236}">
                <a16:creationId xmlns:a16="http://schemas.microsoft.com/office/drawing/2014/main" id="{BFFF1998-DA44-5DD7-EFE3-C75602CE1C39}"/>
              </a:ext>
            </a:extLst>
          </p:cNvPr>
          <p:cNvSpPr>
            <a:spLocks noGrp="1" noChangeArrowheads="1"/>
          </p:cNvSpPr>
          <p:nvPr>
            <p:ph type="title"/>
          </p:nvPr>
        </p:nvSpPr>
        <p:spPr>
          <a:xfrm>
            <a:off x="457200" y="274638"/>
            <a:ext cx="8229600" cy="1143000"/>
          </a:xfrm>
        </p:spPr>
        <p:txBody>
          <a:bodyPr>
            <a:normAutofit fontScale="90000"/>
          </a:bodyPr>
          <a:lstStyle/>
          <a:p>
            <a:pPr eaLnBrk="1" hangingPunct="1"/>
            <a:r>
              <a:rPr lang="en-US" altLang="en-US" sz="2400" b="1" dirty="0">
                <a:latin typeface="Times New Roman" panose="02020603050405020304" pitchFamily="18" charset="0"/>
              </a:rPr>
              <a:t>X-Ray diffractograms</a:t>
            </a:r>
            <a:r>
              <a:rPr lang="tr-TR" altLang="en-US" sz="2400" b="1" dirty="0">
                <a:latin typeface="Times New Roman" panose="02020603050405020304" pitchFamily="18" charset="0"/>
              </a:rPr>
              <a:t> </a:t>
            </a:r>
            <a:r>
              <a:rPr lang="en-US" altLang="en-US" sz="2400" b="1" dirty="0">
                <a:latin typeface="Times New Roman" panose="02020603050405020304" pitchFamily="18" charset="0"/>
              </a:rPr>
              <a:t> </a:t>
            </a:r>
            <a:br>
              <a:rPr lang="tr-TR" altLang="en-US" sz="2400" b="1" dirty="0">
                <a:latin typeface="Times New Roman" panose="02020603050405020304" pitchFamily="18" charset="0"/>
              </a:rPr>
            </a:br>
            <a:r>
              <a:rPr lang="tr-TR" altLang="en-US" sz="2400" b="1" u="sng" dirty="0">
                <a:latin typeface="Times New Roman" panose="02020603050405020304" pitchFamily="18" charset="0"/>
              </a:rPr>
              <a:t>1. </a:t>
            </a:r>
            <a:r>
              <a:rPr lang="en-US" altLang="en-US" sz="2400" b="1" u="sng" dirty="0">
                <a:latin typeface="Times New Roman" panose="02020603050405020304" pitchFamily="18" charset="0"/>
              </a:rPr>
              <a:t>CuZnAl </a:t>
            </a:r>
            <a:r>
              <a:rPr lang="tr-TR" altLang="en-US" sz="2400" b="1" u="sng" dirty="0" err="1">
                <a:latin typeface="Times New Roman" panose="02020603050405020304" pitchFamily="18" charset="0"/>
              </a:rPr>
              <a:t>Alloy</a:t>
            </a:r>
            <a:br>
              <a:rPr lang="tr-TR" altLang="en-US" sz="2400" b="1" dirty="0">
                <a:latin typeface="Times New Roman" panose="02020603050405020304" pitchFamily="18" charset="0"/>
              </a:rPr>
            </a:br>
            <a:r>
              <a:rPr lang="en-US" altLang="en-US" sz="2400" b="1" dirty="0">
                <a:latin typeface="Times New Roman" panose="02020603050405020304" pitchFamily="18" charset="0"/>
              </a:rPr>
              <a:t>Long-term aging at RT for about fifteen years after quenching</a:t>
            </a:r>
          </a:p>
        </p:txBody>
      </p:sp>
      <p:pic>
        <p:nvPicPr>
          <p:cNvPr id="5" name="Picture 8">
            <a:extLst>
              <a:ext uri="{FF2B5EF4-FFF2-40B4-BE49-F238E27FC236}">
                <a16:creationId xmlns:a16="http://schemas.microsoft.com/office/drawing/2014/main" id="{22F0C43E-2C53-C7E1-E12E-7C002C745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a:ext uri="{FF2B5EF4-FFF2-40B4-BE49-F238E27FC236}">
                <a16:creationId xmlns:a16="http://schemas.microsoft.com/office/drawing/2014/main" id="{D0C8E22E-1558-8E16-9D0C-52D2A09CEE6B}"/>
              </a:ext>
            </a:extLst>
          </p:cNvPr>
          <p:cNvSpPr txBox="1">
            <a:spLocks noChangeArrowheads="1"/>
          </p:cNvSpPr>
          <p:nvPr/>
        </p:nvSpPr>
        <p:spPr bwMode="auto">
          <a:xfrm>
            <a:off x="2987824" y="4221088"/>
            <a:ext cx="1219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800" dirty="0"/>
              <a:t>    </a:t>
            </a:r>
            <a:r>
              <a:rPr lang="tr-TR" altLang="en-US" sz="1800" b="1" dirty="0"/>
              <a:t>_</a:t>
            </a:r>
          </a:p>
          <a:p>
            <a:pPr eaLnBrk="1" hangingPunct="1">
              <a:spcBef>
                <a:spcPct val="0"/>
              </a:spcBef>
              <a:buFontTx/>
              <a:buNone/>
            </a:pPr>
            <a:r>
              <a:rPr lang="tr-TR" altLang="en-US" sz="2000" b="1" dirty="0">
                <a:latin typeface="Times New Roman" panose="02020603050405020304" pitchFamily="18" charset="0"/>
              </a:rPr>
              <a:t>122  202</a:t>
            </a:r>
            <a:endParaRPr lang="tr-TR" altLang="en-US" sz="1800" dirty="0"/>
          </a:p>
        </p:txBody>
      </p:sp>
      <p:sp>
        <p:nvSpPr>
          <p:cNvPr id="7" name="Text Box 11">
            <a:extLst>
              <a:ext uri="{FF2B5EF4-FFF2-40B4-BE49-F238E27FC236}">
                <a16:creationId xmlns:a16="http://schemas.microsoft.com/office/drawing/2014/main" id="{8CE32F3A-D72D-BD66-0282-823660086B30}"/>
              </a:ext>
            </a:extLst>
          </p:cNvPr>
          <p:cNvSpPr txBox="1">
            <a:spLocks noChangeArrowheads="1"/>
          </p:cNvSpPr>
          <p:nvPr/>
        </p:nvSpPr>
        <p:spPr bwMode="auto">
          <a:xfrm>
            <a:off x="3368824" y="2234377"/>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en-US" sz="2000" b="1" dirty="0">
                <a:latin typeface="Times New Roman" panose="02020603050405020304" pitchFamily="18" charset="0"/>
              </a:rPr>
              <a:t>0 0 18</a:t>
            </a:r>
          </a:p>
        </p:txBody>
      </p:sp>
      <p:sp>
        <p:nvSpPr>
          <p:cNvPr id="9" name="Text Box 12">
            <a:extLst>
              <a:ext uri="{FF2B5EF4-FFF2-40B4-BE49-F238E27FC236}">
                <a16:creationId xmlns:a16="http://schemas.microsoft.com/office/drawing/2014/main" id="{6216BA9C-D62F-94B6-AB7C-36F9F692EA9E}"/>
              </a:ext>
            </a:extLst>
          </p:cNvPr>
          <p:cNvSpPr txBox="1">
            <a:spLocks noChangeArrowheads="1"/>
          </p:cNvSpPr>
          <p:nvPr/>
        </p:nvSpPr>
        <p:spPr bwMode="auto">
          <a:xfrm>
            <a:off x="4572000" y="2243465"/>
            <a:ext cx="1143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en-US" sz="1800" b="1" dirty="0"/>
              <a:t>  </a:t>
            </a:r>
            <a:r>
              <a:rPr lang="tr-TR" altLang="en-US" sz="1800" dirty="0"/>
              <a:t>  </a:t>
            </a:r>
            <a:r>
              <a:rPr lang="tr-TR" altLang="en-US" sz="1800" b="1" dirty="0"/>
              <a:t>_</a:t>
            </a:r>
          </a:p>
          <a:p>
            <a:pPr eaLnBrk="1" hangingPunct="1">
              <a:spcBef>
                <a:spcPct val="0"/>
              </a:spcBef>
              <a:buFontTx/>
              <a:buNone/>
            </a:pPr>
            <a:r>
              <a:rPr lang="tr-TR" altLang="en-US" sz="2000" b="1" dirty="0">
                <a:latin typeface="Times New Roman" panose="02020603050405020304" pitchFamily="18" charset="0"/>
              </a:rPr>
              <a:t>128 208</a:t>
            </a:r>
          </a:p>
        </p:txBody>
      </p:sp>
      <p:sp>
        <p:nvSpPr>
          <p:cNvPr id="10" name="Text Box 13">
            <a:extLst>
              <a:ext uri="{FF2B5EF4-FFF2-40B4-BE49-F238E27FC236}">
                <a16:creationId xmlns:a16="http://schemas.microsoft.com/office/drawing/2014/main" id="{62D874C7-FC37-1AFA-D009-72D9E2A3B903}"/>
              </a:ext>
            </a:extLst>
          </p:cNvPr>
          <p:cNvSpPr txBox="1">
            <a:spLocks noChangeArrowheads="1"/>
          </p:cNvSpPr>
          <p:nvPr/>
        </p:nvSpPr>
        <p:spPr bwMode="auto">
          <a:xfrm>
            <a:off x="4963047" y="389486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en-US" sz="2000" b="1" dirty="0">
                <a:latin typeface="Times New Roman" panose="02020603050405020304" pitchFamily="18" charset="0"/>
              </a:rPr>
              <a:t>1 2 10</a:t>
            </a:r>
          </a:p>
        </p:txBody>
      </p:sp>
      <p:sp>
        <p:nvSpPr>
          <p:cNvPr id="13" name="Text Box 14">
            <a:extLst>
              <a:ext uri="{FF2B5EF4-FFF2-40B4-BE49-F238E27FC236}">
                <a16:creationId xmlns:a16="http://schemas.microsoft.com/office/drawing/2014/main" id="{9B88DB48-0AC7-83A3-95E0-F880E84027B9}"/>
              </a:ext>
            </a:extLst>
          </p:cNvPr>
          <p:cNvSpPr txBox="1">
            <a:spLocks noChangeArrowheads="1"/>
          </p:cNvSpPr>
          <p:nvPr/>
        </p:nvSpPr>
        <p:spPr bwMode="auto">
          <a:xfrm>
            <a:off x="5843364" y="4291740"/>
            <a:ext cx="1143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800" dirty="0"/>
              <a:t>      </a:t>
            </a:r>
            <a:r>
              <a:rPr lang="tr-TR" altLang="en-US" sz="1800" b="1" dirty="0"/>
              <a:t>__</a:t>
            </a:r>
          </a:p>
          <a:p>
            <a:pPr eaLnBrk="1" hangingPunct="1">
              <a:spcBef>
                <a:spcPct val="0"/>
              </a:spcBef>
              <a:buFontTx/>
              <a:buNone/>
            </a:pPr>
            <a:r>
              <a:rPr lang="tr-TR" altLang="en-US" sz="2000" b="1" dirty="0">
                <a:latin typeface="Times New Roman" panose="02020603050405020304" pitchFamily="18" charset="0"/>
              </a:rPr>
              <a:t>2 0 10</a:t>
            </a:r>
            <a:endParaRPr lang="tr-TR" altLang="en-US" sz="2000" dirty="0">
              <a:latin typeface="Times New Roman" panose="02020603050405020304" pitchFamily="18" charset="0"/>
            </a:endParaRPr>
          </a:p>
        </p:txBody>
      </p:sp>
    </p:spTree>
    <p:extLst>
      <p:ext uri="{BB962C8B-B14F-4D97-AF65-F5344CB8AC3E}">
        <p14:creationId xmlns:p14="http://schemas.microsoft.com/office/powerpoint/2010/main" val="1555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EF5949D-D691-BCA6-7715-AADED3FDD1B4}"/>
              </a:ext>
            </a:extLst>
          </p:cNvPr>
          <p:cNvSpPr>
            <a:spLocks noGrp="1" noChangeArrowheads="1"/>
          </p:cNvSpPr>
          <p:nvPr>
            <p:ph type="title"/>
          </p:nvPr>
        </p:nvSpPr>
        <p:spPr>
          <a:xfrm>
            <a:off x="457200" y="274638"/>
            <a:ext cx="8229600" cy="1143000"/>
          </a:xfrm>
        </p:spPr>
        <p:txBody>
          <a:bodyPr>
            <a:normAutofit fontScale="90000"/>
          </a:bodyPr>
          <a:lstStyle/>
          <a:p>
            <a:pPr eaLnBrk="1" hangingPunct="1"/>
            <a:br>
              <a:rPr lang="tr-TR" altLang="en-US" sz="2400" b="1" u="sng" dirty="0">
                <a:latin typeface="Times New Roman" panose="02020603050405020304" pitchFamily="18" charset="0"/>
              </a:rPr>
            </a:br>
            <a:r>
              <a:rPr lang="tr-TR" altLang="en-US" sz="2400" b="1" u="sng" dirty="0">
                <a:latin typeface="Times New Roman" panose="02020603050405020304" pitchFamily="18" charset="0"/>
              </a:rPr>
              <a:t>2</a:t>
            </a:r>
            <a:r>
              <a:rPr lang="en-GB" altLang="en-US" sz="2400" b="1" u="sng" dirty="0">
                <a:latin typeface="Times New Roman" panose="02020603050405020304" pitchFamily="18" charset="0"/>
              </a:rPr>
              <a:t>. CuAlMn Alloy </a:t>
            </a:r>
            <a:br>
              <a:rPr lang="en-GB" altLang="en-US" sz="2400" b="1" u="sng" dirty="0">
                <a:latin typeface="Times New Roman" panose="02020603050405020304" pitchFamily="18" charset="0"/>
              </a:rPr>
            </a:br>
            <a:r>
              <a:rPr lang="en-US" altLang="en-US" sz="2400" b="1" dirty="0">
                <a:latin typeface="Times New Roman" panose="02020603050405020304" pitchFamily="18" charset="0"/>
              </a:rPr>
              <a:t>Long-term aging at RT for about fifteen years after quenching</a:t>
            </a:r>
            <a:endParaRPr lang="en-GB" altLang="en-US" sz="2400" b="1" dirty="0">
              <a:latin typeface="Times New Roman" panose="02020603050405020304" pitchFamily="18" charset="0"/>
            </a:endParaRPr>
          </a:p>
        </p:txBody>
      </p:sp>
      <p:pic>
        <p:nvPicPr>
          <p:cNvPr id="11" name="Picture 6">
            <a:extLst>
              <a:ext uri="{FF2B5EF4-FFF2-40B4-BE49-F238E27FC236}">
                <a16:creationId xmlns:a16="http://schemas.microsoft.com/office/drawing/2014/main" id="{F9816BCB-3163-BA3B-327B-79E0665C04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1125" y="2077244"/>
            <a:ext cx="6381750" cy="357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7">
            <a:extLst>
              <a:ext uri="{FF2B5EF4-FFF2-40B4-BE49-F238E27FC236}">
                <a16:creationId xmlns:a16="http://schemas.microsoft.com/office/drawing/2014/main" id="{86B40965-F9EE-A7A6-51C3-C6FD803926B4}"/>
              </a:ext>
            </a:extLst>
          </p:cNvPr>
          <p:cNvSpPr txBox="1">
            <a:spLocks noChangeArrowheads="1"/>
          </p:cNvSpPr>
          <p:nvPr/>
        </p:nvSpPr>
        <p:spPr bwMode="auto">
          <a:xfrm>
            <a:off x="2411760" y="3542506"/>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800" dirty="0">
                <a:latin typeface="Times New Roman" panose="02020603050405020304" pitchFamily="18" charset="0"/>
              </a:rPr>
              <a:t>          </a:t>
            </a:r>
            <a:r>
              <a:rPr lang="tr-TR" altLang="en-US" sz="1800" b="1" dirty="0">
                <a:latin typeface="Times New Roman" panose="02020603050405020304" pitchFamily="18" charset="0"/>
              </a:rPr>
              <a:t>_</a:t>
            </a:r>
          </a:p>
          <a:p>
            <a:pPr eaLnBrk="1" hangingPunct="1">
              <a:spcBef>
                <a:spcPct val="0"/>
              </a:spcBef>
              <a:buFontTx/>
              <a:buNone/>
            </a:pPr>
            <a:r>
              <a:rPr lang="tr-TR" altLang="en-US" sz="1800" b="1" dirty="0">
                <a:latin typeface="Times New Roman" panose="02020603050405020304" pitchFamily="18" charset="0"/>
              </a:rPr>
              <a:t>       122   202</a:t>
            </a:r>
            <a:endParaRPr lang="tr-TR" altLang="en-US" sz="1800" dirty="0">
              <a:latin typeface="Times New Roman" panose="02020603050405020304" pitchFamily="18" charset="0"/>
            </a:endParaRPr>
          </a:p>
        </p:txBody>
      </p:sp>
      <p:sp>
        <p:nvSpPr>
          <p:cNvPr id="14" name="Text Box 8">
            <a:extLst>
              <a:ext uri="{FF2B5EF4-FFF2-40B4-BE49-F238E27FC236}">
                <a16:creationId xmlns:a16="http://schemas.microsoft.com/office/drawing/2014/main" id="{7B4847F3-108F-ED6F-4B19-0D3C3FC6EADA}"/>
              </a:ext>
            </a:extLst>
          </p:cNvPr>
          <p:cNvSpPr txBox="1">
            <a:spLocks noChangeArrowheads="1"/>
          </p:cNvSpPr>
          <p:nvPr/>
        </p:nvSpPr>
        <p:spPr bwMode="auto">
          <a:xfrm>
            <a:off x="3402360" y="2683003"/>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en-US" sz="1800" b="1" dirty="0">
                <a:latin typeface="Times New Roman" panose="02020603050405020304" pitchFamily="18" charset="0"/>
              </a:rPr>
              <a:t>  0 0 18</a:t>
            </a:r>
          </a:p>
        </p:txBody>
      </p:sp>
      <p:sp>
        <p:nvSpPr>
          <p:cNvPr id="15" name="Rectangle 10">
            <a:extLst>
              <a:ext uri="{FF2B5EF4-FFF2-40B4-BE49-F238E27FC236}">
                <a16:creationId xmlns:a16="http://schemas.microsoft.com/office/drawing/2014/main" id="{F9AE6E96-F5B3-5B86-F62C-7BFE4C04DE34}"/>
              </a:ext>
            </a:extLst>
          </p:cNvPr>
          <p:cNvSpPr>
            <a:spLocks noChangeArrowheads="1"/>
          </p:cNvSpPr>
          <p:nvPr/>
        </p:nvSpPr>
        <p:spPr bwMode="auto">
          <a:xfrm>
            <a:off x="4316760" y="2901156"/>
            <a:ext cx="927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1800" dirty="0">
                <a:latin typeface="Times New Roman" panose="02020603050405020304" pitchFamily="18" charset="0"/>
              </a:rPr>
              <a:t>    </a:t>
            </a:r>
            <a:r>
              <a:rPr lang="tr-TR" altLang="en-US" sz="1800" b="1" dirty="0">
                <a:latin typeface="Times New Roman" panose="02020603050405020304" pitchFamily="18" charset="0"/>
              </a:rPr>
              <a:t>_</a:t>
            </a:r>
            <a:endParaRPr lang="tr-TR" altLang="en-US" sz="1800" dirty="0">
              <a:latin typeface="Times New Roman" panose="02020603050405020304" pitchFamily="18" charset="0"/>
            </a:endParaRPr>
          </a:p>
          <a:p>
            <a:pPr algn="ctr" eaLnBrk="1" hangingPunct="1">
              <a:spcBef>
                <a:spcPct val="0"/>
              </a:spcBef>
              <a:buFontTx/>
              <a:buNone/>
            </a:pPr>
            <a:r>
              <a:rPr lang="tr-TR" altLang="en-US" sz="1800" b="1" dirty="0">
                <a:latin typeface="Times New Roman" panose="02020603050405020304" pitchFamily="18" charset="0"/>
              </a:rPr>
              <a:t>128 208</a:t>
            </a:r>
          </a:p>
        </p:txBody>
      </p:sp>
      <p:sp>
        <p:nvSpPr>
          <p:cNvPr id="16" name="Text Box 11">
            <a:extLst>
              <a:ext uri="{FF2B5EF4-FFF2-40B4-BE49-F238E27FC236}">
                <a16:creationId xmlns:a16="http://schemas.microsoft.com/office/drawing/2014/main" id="{51CCEA4B-6106-6860-978C-6FF33BCCC813}"/>
              </a:ext>
            </a:extLst>
          </p:cNvPr>
          <p:cNvSpPr txBox="1">
            <a:spLocks noChangeArrowheads="1"/>
          </p:cNvSpPr>
          <p:nvPr/>
        </p:nvSpPr>
        <p:spPr bwMode="auto">
          <a:xfrm>
            <a:off x="5243860" y="3577302"/>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en-US" sz="1800" b="1" dirty="0">
                <a:latin typeface="Times New Roman" panose="02020603050405020304" pitchFamily="18" charset="0"/>
              </a:rPr>
              <a:t>1 2 10</a:t>
            </a:r>
            <a:r>
              <a:rPr lang="tr-TR" altLang="en-US" sz="1800" dirty="0"/>
              <a:t> </a:t>
            </a:r>
          </a:p>
        </p:txBody>
      </p:sp>
      <p:sp>
        <p:nvSpPr>
          <p:cNvPr id="17" name="Rectangle 13">
            <a:extLst>
              <a:ext uri="{FF2B5EF4-FFF2-40B4-BE49-F238E27FC236}">
                <a16:creationId xmlns:a16="http://schemas.microsoft.com/office/drawing/2014/main" id="{A94CE3AA-01AF-50C2-A4F7-8EE3E97123D0}"/>
              </a:ext>
            </a:extLst>
          </p:cNvPr>
          <p:cNvSpPr>
            <a:spLocks noChangeArrowheads="1"/>
          </p:cNvSpPr>
          <p:nvPr/>
        </p:nvSpPr>
        <p:spPr bwMode="auto">
          <a:xfrm>
            <a:off x="5508104" y="3944015"/>
            <a:ext cx="81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1000" dirty="0">
                <a:latin typeface="Times New Roman" panose="02020603050405020304" pitchFamily="18" charset="0"/>
              </a:rPr>
              <a:t> </a:t>
            </a:r>
            <a:r>
              <a:rPr lang="tr-TR" altLang="en-US" sz="1800" dirty="0">
                <a:latin typeface="Times New Roman" panose="02020603050405020304" pitchFamily="18" charset="0"/>
              </a:rPr>
              <a:t>     </a:t>
            </a:r>
            <a:r>
              <a:rPr lang="tr-TR" altLang="en-US" sz="1800" b="1" dirty="0">
                <a:latin typeface="Times New Roman" panose="02020603050405020304" pitchFamily="18" charset="0"/>
              </a:rPr>
              <a:t>__</a:t>
            </a:r>
            <a:endParaRPr lang="tr-TR" altLang="en-US" sz="1800" dirty="0">
              <a:latin typeface="Times New Roman" panose="02020603050405020304" pitchFamily="18" charset="0"/>
            </a:endParaRPr>
          </a:p>
          <a:p>
            <a:pPr algn="ctr" eaLnBrk="1" hangingPunct="1">
              <a:spcBef>
                <a:spcPct val="0"/>
              </a:spcBef>
              <a:buFontTx/>
              <a:buNone/>
            </a:pPr>
            <a:r>
              <a:rPr lang="tr-TR" altLang="en-US" sz="1800" b="1" dirty="0">
                <a:latin typeface="Times New Roman" panose="02020603050405020304" pitchFamily="18" charset="0"/>
              </a:rPr>
              <a:t>2 0 10</a:t>
            </a:r>
          </a:p>
        </p:txBody>
      </p:sp>
    </p:spTree>
    <p:extLst>
      <p:ext uri="{BB962C8B-B14F-4D97-AF65-F5344CB8AC3E}">
        <p14:creationId xmlns:p14="http://schemas.microsoft.com/office/powerpoint/2010/main" val="365101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684E-3EEB-B672-9360-2ADE78F55F21}"/>
              </a:ext>
            </a:extLst>
          </p:cNvPr>
          <p:cNvSpPr>
            <a:spLocks noGrp="1"/>
          </p:cNvSpPr>
          <p:nvPr>
            <p:ph type="title"/>
          </p:nvPr>
        </p:nvSpPr>
        <p:spPr/>
        <p:txBody>
          <a:bodyPr>
            <a:normAutofit/>
          </a:bodyPr>
          <a:lstStyle/>
          <a:p>
            <a:r>
              <a:rPr lang="en-US" altLang="en-US" sz="2800" b="1" dirty="0">
                <a:latin typeface="Times New Roman" panose="02020603050405020304" pitchFamily="18" charset="0"/>
              </a:rPr>
              <a:t>Interplane relations</a:t>
            </a:r>
            <a:endParaRPr lang="en-US" sz="2800" dirty="0"/>
          </a:p>
        </p:txBody>
      </p:sp>
      <p:sp>
        <p:nvSpPr>
          <p:cNvPr id="3" name="Content Placeholder 2">
            <a:extLst>
              <a:ext uri="{FF2B5EF4-FFF2-40B4-BE49-F238E27FC236}">
                <a16:creationId xmlns:a16="http://schemas.microsoft.com/office/drawing/2014/main" id="{D008467C-F51E-2BC5-C797-4DD0ABEF0BD7}"/>
              </a:ext>
            </a:extLst>
          </p:cNvPr>
          <p:cNvSpPr>
            <a:spLocks noGrp="1"/>
          </p:cNvSpPr>
          <p:nvPr>
            <p:ph idx="1"/>
          </p:nvPr>
        </p:nvSpPr>
        <p:spPr/>
        <p:txBody>
          <a:bodyPr>
            <a:normAutofit fontScale="92500" lnSpcReduction="20000"/>
          </a:bodyPr>
          <a:lstStyle/>
          <a:p>
            <a:r>
              <a:rPr lang="en-US" altLang="en-US" sz="2400" dirty="0">
                <a:latin typeface="Times New Roman" panose="02020603050405020304" pitchFamily="18" charset="0"/>
              </a:rPr>
              <a:t>A series of x-ray diffractograms have been taken from both alloy samples in a long-time interval, and some changes have been observed in diffraction angles and peak intensities and characteristics   with aging duration.</a:t>
            </a:r>
            <a:br>
              <a:rPr lang="en-US" altLang="en-US" sz="2400" dirty="0">
                <a:latin typeface="Times New Roman" panose="02020603050405020304" pitchFamily="18" charset="0"/>
              </a:rPr>
            </a:br>
            <a:r>
              <a:rPr lang="en-US" altLang="en-US" sz="2400" dirty="0">
                <a:latin typeface="Times New Roman" panose="02020603050405020304" pitchFamily="18" charset="0"/>
              </a:rPr>
              <a:t>In particular, some of the successive peak pairs have  shifted toward each other.</a:t>
            </a:r>
            <a:r>
              <a:rPr lang="en-US" altLang="en-US" sz="2400" i="1" dirty="0">
                <a:latin typeface="Times New Roman" panose="02020603050405020304" pitchFamily="18" charset="0"/>
              </a:rPr>
              <a:t>  </a:t>
            </a:r>
            <a:r>
              <a:rPr lang="en-US" altLang="en-US" sz="2400" dirty="0">
                <a:latin typeface="Times New Roman" panose="02020603050405020304" pitchFamily="18" charset="0"/>
              </a:rPr>
              <a:t>These successive peaks provide the following relation:</a:t>
            </a:r>
            <a:br>
              <a:rPr lang="en-US" altLang="en-US" sz="2400" dirty="0">
                <a:latin typeface="Times New Roman" panose="02020603050405020304" pitchFamily="18" charset="0"/>
              </a:rPr>
            </a:br>
            <a:br>
              <a:rPr lang="tr-TR" altLang="en-US" sz="2400" dirty="0">
                <a:latin typeface="Times New Roman" panose="02020603050405020304" pitchFamily="18" charset="0"/>
              </a:rPr>
            </a:br>
            <a:br>
              <a:rPr lang="tr-TR" altLang="en-US" sz="2400" dirty="0">
                <a:latin typeface="Times New Roman" panose="02020603050405020304" pitchFamily="18" charset="0"/>
              </a:rPr>
            </a:br>
            <a:br>
              <a:rPr lang="tr-TR" altLang="en-US" sz="2400" dirty="0">
                <a:latin typeface="Times New Roman" panose="02020603050405020304" pitchFamily="18" charset="0"/>
              </a:rPr>
            </a:br>
            <a:r>
              <a:rPr lang="en-US" altLang="en-US" sz="2400" dirty="0">
                <a:latin typeface="Times New Roman" panose="02020603050405020304" pitchFamily="18" charset="0"/>
              </a:rPr>
              <a:t>where n=4 for 18R martensite</a:t>
            </a:r>
            <a:r>
              <a:rPr lang="tr-TR" altLang="en-US" sz="2400" dirty="0">
                <a:latin typeface="Times New Roman" panose="02020603050405020304" pitchFamily="18" charset="0"/>
              </a:rPr>
              <a:t>.</a:t>
            </a:r>
            <a:r>
              <a:rPr lang="en-US" altLang="en-US" sz="2400" dirty="0">
                <a:latin typeface="Times New Roman" panose="02020603050405020304" pitchFamily="18" charset="0"/>
              </a:rPr>
              <a:t>  </a:t>
            </a:r>
            <a:br>
              <a:rPr lang="tr-TR" altLang="en-US" sz="2400" dirty="0">
                <a:latin typeface="Times New Roman" panose="02020603050405020304" pitchFamily="18" charset="0"/>
              </a:rPr>
            </a:br>
            <a:r>
              <a:rPr lang="en-US" altLang="en-US" sz="2400" dirty="0">
                <a:solidFill>
                  <a:srgbClr val="0000FF"/>
                </a:solidFill>
                <a:latin typeface="Times New Roman" panose="02020603050405020304" pitchFamily="18" charset="0"/>
              </a:rPr>
              <a:t>These plane pairs can be listed as follow for 18R structure; (122)-(202), (128)-(208), (1 2 10) – (2 0 10), (040)- (320).</a:t>
            </a:r>
            <a:br>
              <a:rPr lang="en-US" altLang="en-US" sz="2400" dirty="0">
                <a:solidFill>
                  <a:srgbClr val="0000FF"/>
                </a:solidFill>
                <a:latin typeface="Times New Roman" panose="02020603050405020304" pitchFamily="18" charset="0"/>
              </a:rPr>
            </a:br>
            <a:r>
              <a:rPr lang="en-US" altLang="en-US" sz="2400" dirty="0">
                <a:solidFill>
                  <a:srgbClr val="0000FF"/>
                </a:solidFill>
                <a:latin typeface="Times New Roman" panose="02020603050405020304" pitchFamily="18" charset="0"/>
              </a:rPr>
              <a:t>At the long term investigation ( nearly 1</a:t>
            </a:r>
            <a:r>
              <a:rPr lang="tr-TR" altLang="en-US" sz="2400" dirty="0">
                <a:solidFill>
                  <a:srgbClr val="0000FF"/>
                </a:solidFill>
                <a:latin typeface="Times New Roman" panose="02020603050405020304" pitchFamily="18" charset="0"/>
              </a:rPr>
              <a:t>5</a:t>
            </a:r>
            <a:r>
              <a:rPr lang="en-US" altLang="en-US" sz="2400" dirty="0">
                <a:solidFill>
                  <a:srgbClr val="0000FF"/>
                </a:solidFill>
                <a:latin typeface="Times New Roman" panose="02020603050405020304" pitchFamily="18" charset="0"/>
              </a:rPr>
              <a:t> years), it is observed that these peak pairs come close each other with aging duration.</a:t>
            </a:r>
            <a:r>
              <a:rPr lang="tr-TR" altLang="en-US" sz="2400" dirty="0">
                <a:solidFill>
                  <a:srgbClr val="0000FF"/>
                </a:solidFill>
                <a:latin typeface="Times New Roman" panose="02020603050405020304" pitchFamily="18" charset="0"/>
              </a:rPr>
              <a:t> </a:t>
            </a:r>
            <a:r>
              <a:rPr lang="en-US" altLang="en-US" sz="2400" dirty="0">
                <a:solidFill>
                  <a:srgbClr val="0000FF"/>
                </a:solidFill>
                <a:latin typeface="Times New Roman" panose="02020603050405020304" pitchFamily="18" charset="0"/>
              </a:rPr>
              <a:t>These</a:t>
            </a:r>
            <a:r>
              <a:rPr lang="tr-TR" altLang="en-US" sz="2400" dirty="0">
                <a:solidFill>
                  <a:srgbClr val="0000FF"/>
                </a:solidFill>
                <a:latin typeface="Times New Roman" panose="02020603050405020304" pitchFamily="18" charset="0"/>
              </a:rPr>
              <a:t> </a:t>
            </a:r>
            <a:r>
              <a:rPr lang="en-US" altLang="en-US" sz="2400" dirty="0">
                <a:solidFill>
                  <a:srgbClr val="0000FF"/>
                </a:solidFill>
                <a:latin typeface="Times New Roman" panose="02020603050405020304" pitchFamily="18" charset="0"/>
              </a:rPr>
              <a:t>changes reveal the changes in the crystal structure of the material.</a:t>
            </a:r>
            <a:br>
              <a:rPr lang="en-US" altLang="en-US" sz="2400" dirty="0">
                <a:solidFill>
                  <a:srgbClr val="0000FF"/>
                </a:solidFill>
                <a:latin typeface="Times New Roman" panose="02020603050405020304" pitchFamily="18" charset="0"/>
              </a:rPr>
            </a:br>
            <a:endParaRPr lang="en-US" sz="2400" dirty="0"/>
          </a:p>
        </p:txBody>
      </p:sp>
      <p:pic>
        <p:nvPicPr>
          <p:cNvPr id="4" name="Picture 5">
            <a:extLst>
              <a:ext uri="{FF2B5EF4-FFF2-40B4-BE49-F238E27FC236}">
                <a16:creationId xmlns:a16="http://schemas.microsoft.com/office/drawing/2014/main" id="{AE7E324D-CF55-11D0-AEDA-B121B3C8C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01206"/>
            <a:ext cx="3124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75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A2D2-1BD5-6179-68C4-C65A239932BE}"/>
              </a:ext>
            </a:extLst>
          </p:cNvPr>
          <p:cNvSpPr>
            <a:spLocks noGrp="1"/>
          </p:cNvSpPr>
          <p:nvPr>
            <p:ph type="title"/>
          </p:nvPr>
        </p:nvSpPr>
        <p:spPr>
          <a:xfrm>
            <a:off x="457200" y="274638"/>
            <a:ext cx="8229600" cy="778098"/>
          </a:xfrm>
        </p:spPr>
        <p:txBody>
          <a:bodyPr>
            <a:normAutofit/>
          </a:bodyPr>
          <a:lstStyle/>
          <a:p>
            <a:r>
              <a:rPr lang="en-US" altLang="en-US" sz="2800" b="1" dirty="0">
                <a:latin typeface="Times New Roman" panose="02020603050405020304" pitchFamily="18" charset="0"/>
              </a:rPr>
              <a:t>The effect of atom sizes on basal plane</a:t>
            </a:r>
            <a:endParaRPr lang="en-US" sz="2800" dirty="0"/>
          </a:p>
        </p:txBody>
      </p:sp>
      <p:sp>
        <p:nvSpPr>
          <p:cNvPr id="4" name="Rectangle 3">
            <a:extLst>
              <a:ext uri="{FF2B5EF4-FFF2-40B4-BE49-F238E27FC236}">
                <a16:creationId xmlns:a16="http://schemas.microsoft.com/office/drawing/2014/main" id="{3C845FBB-AA2B-31C1-9757-0D34BF3D7518}"/>
              </a:ext>
            </a:extLst>
          </p:cNvPr>
          <p:cNvSpPr>
            <a:spLocks noGrp="1" noChangeArrowheads="1"/>
          </p:cNvSpPr>
          <p:nvPr>
            <p:ph idx="1"/>
          </p:nvPr>
        </p:nvSpPr>
        <p:spPr>
          <a:xfrm>
            <a:off x="457200" y="1268760"/>
            <a:ext cx="8229600" cy="4968552"/>
          </a:xfrm>
        </p:spPr>
        <p:txBody>
          <a:bodyPr/>
          <a:lstStyle/>
          <a:p>
            <a:pPr marL="0" indent="0">
              <a:buNone/>
            </a:pPr>
            <a:r>
              <a:rPr lang="en-GB" altLang="en-US" sz="1800" dirty="0">
                <a:latin typeface="Times New Roman" panose="02020603050405020304" pitchFamily="18" charset="0"/>
              </a:rPr>
              <a:t>The martensitic phase</a:t>
            </a:r>
            <a:r>
              <a:rPr lang="tr-TR" altLang="en-US" sz="1800" dirty="0">
                <a:latin typeface="Times New Roman" panose="02020603050405020304" pitchFamily="18" charset="0"/>
              </a:rPr>
              <a:t> </a:t>
            </a:r>
            <a:r>
              <a:rPr lang="en-GB" altLang="en-US" sz="1800" dirty="0">
                <a:latin typeface="Times New Roman" panose="02020603050405020304" pitchFamily="18" charset="0"/>
              </a:rPr>
              <a:t> is based on one of the {110}</a:t>
            </a:r>
            <a:r>
              <a:rPr lang="en-GB" altLang="en-US" sz="1800" dirty="0">
                <a:latin typeface="Times New Roman" panose="02020603050405020304" pitchFamily="18" charset="0"/>
                <a:sym typeface="Symbol" panose="05050102010706020507" pitchFamily="18" charset="2"/>
              </a:rPr>
              <a:t></a:t>
            </a:r>
            <a:r>
              <a:rPr lang="en-GB" altLang="en-US" sz="1800" dirty="0">
                <a:latin typeface="Times New Roman" panose="02020603050405020304" pitchFamily="18" charset="0"/>
              </a:rPr>
              <a:t> planes of parent phase</a:t>
            </a:r>
            <a:r>
              <a:rPr lang="tr-TR" altLang="en-US" sz="1800" dirty="0">
                <a:latin typeface="Times New Roman" panose="02020603050405020304" pitchFamily="18" charset="0"/>
              </a:rPr>
              <a:t>. </a:t>
            </a:r>
            <a:r>
              <a:rPr lang="en-GB" altLang="en-US" sz="1800" dirty="0">
                <a:latin typeface="Times New Roman" panose="02020603050405020304" pitchFamily="18" charset="0"/>
              </a:rPr>
              <a:t> The</a:t>
            </a:r>
            <a:r>
              <a:rPr lang="en-GB" altLang="en-US" sz="1800" dirty="0"/>
              <a:t> </a:t>
            </a:r>
            <a:r>
              <a:rPr lang="en-GB" altLang="en-US" sz="1800" dirty="0">
                <a:latin typeface="Times New Roman" panose="02020603050405020304" pitchFamily="18" charset="0"/>
              </a:rPr>
              <a:t>(110) basal plane which has a rectangular shape in parent phase is subjected to hexagonal distortion and undergoes a hexagon. This process is schematically illustrated </a:t>
            </a:r>
            <a:r>
              <a:rPr lang="en-US" altLang="en-US" sz="1800" dirty="0">
                <a:latin typeface="Times New Roman" panose="02020603050405020304" pitchFamily="18" charset="0"/>
              </a:rPr>
              <a:t>below.</a:t>
            </a:r>
          </a:p>
          <a:p>
            <a:pPr marL="0" indent="0"/>
            <a:endParaRPr lang="tr-TR" altLang="en-US" sz="1800" dirty="0">
              <a:latin typeface="Times New Roman" panose="02020603050405020304" pitchFamily="18" charset="0"/>
            </a:endParaRPr>
          </a:p>
          <a:p>
            <a:pPr marL="0" indent="0">
              <a:buNone/>
            </a:pPr>
            <a:endParaRPr lang="tr-TR" altLang="en-US" sz="1800" dirty="0">
              <a:latin typeface="Times New Roman" panose="02020603050405020304" pitchFamily="18" charset="0"/>
            </a:endParaRPr>
          </a:p>
          <a:p>
            <a:pPr marL="0" indent="0"/>
            <a:endParaRPr lang="tr-TR" altLang="en-US" sz="1200" dirty="0">
              <a:latin typeface="Times New Roman" panose="02020603050405020304" pitchFamily="18" charset="0"/>
            </a:endParaRPr>
          </a:p>
          <a:p>
            <a:pPr marL="0" indent="0"/>
            <a:endParaRPr lang="tr-TR" altLang="en-US" sz="1200" dirty="0">
              <a:latin typeface="Times New Roman" panose="02020603050405020304" pitchFamily="18" charset="0"/>
            </a:endParaRPr>
          </a:p>
          <a:p>
            <a:pPr marL="0" indent="0"/>
            <a:endParaRPr lang="tr-TR" altLang="en-US" sz="1200" dirty="0">
              <a:latin typeface="Times New Roman" panose="02020603050405020304" pitchFamily="18" charset="0"/>
            </a:endParaRPr>
          </a:p>
          <a:p>
            <a:pPr marL="0" indent="0"/>
            <a:endParaRPr lang="tr-TR" altLang="en-US" sz="1200" dirty="0">
              <a:latin typeface="Times New Roman" panose="02020603050405020304" pitchFamily="18" charset="0"/>
            </a:endParaRPr>
          </a:p>
          <a:p>
            <a:pPr marL="0" indent="0"/>
            <a:endParaRPr lang="en-GB" altLang="en-US" sz="1200" dirty="0">
              <a:latin typeface="Times New Roman" panose="02020603050405020304" pitchFamily="18" charset="0"/>
            </a:endParaRPr>
          </a:p>
          <a:p>
            <a:pPr marL="0" indent="0">
              <a:buNone/>
            </a:pPr>
            <a:r>
              <a:rPr lang="en-GB" altLang="en-US" sz="1200" dirty="0">
                <a:latin typeface="Times New Roman" panose="02020603050405020304" pitchFamily="18" charset="0"/>
              </a:rPr>
              <a:t>         </a:t>
            </a:r>
            <a:r>
              <a:rPr lang="tr-TR" altLang="en-US" sz="1200" dirty="0">
                <a:latin typeface="Times New Roman" panose="02020603050405020304" pitchFamily="18" charset="0"/>
              </a:rPr>
              <a:t>                         </a:t>
            </a:r>
            <a:r>
              <a:rPr lang="en-GB" altLang="en-US" sz="1200" dirty="0">
                <a:latin typeface="Times New Roman" panose="02020603050405020304" pitchFamily="18" charset="0"/>
              </a:rPr>
              <a:t>( a )                </a:t>
            </a:r>
            <a:r>
              <a:rPr lang="tr-TR" altLang="en-US" sz="1200" dirty="0">
                <a:latin typeface="Times New Roman" panose="02020603050405020304" pitchFamily="18" charset="0"/>
              </a:rPr>
              <a:t>   </a:t>
            </a:r>
            <a:r>
              <a:rPr lang="en-GB" altLang="en-US" sz="1200" dirty="0">
                <a:latin typeface="Times New Roman" panose="02020603050405020304" pitchFamily="18" charset="0"/>
              </a:rPr>
              <a:t>                                ( b )	                                        ( c )</a:t>
            </a:r>
            <a:endParaRPr lang="en-GB" altLang="en-US" sz="1200" b="1" dirty="0">
              <a:latin typeface="Times New Roman" panose="02020603050405020304" pitchFamily="18" charset="0"/>
            </a:endParaRPr>
          </a:p>
          <a:p>
            <a:pPr marL="0" indent="0">
              <a:buNone/>
            </a:pPr>
            <a:r>
              <a:rPr lang="en-GB" altLang="en-US" sz="1800" dirty="0">
                <a:latin typeface="Times New Roman" panose="02020603050405020304" pitchFamily="18" charset="0"/>
              </a:rPr>
              <a:t>Atomic configuration of the (110) plane of DO3 - type ordered </a:t>
            </a:r>
            <a:r>
              <a:rPr lang="en-GB" altLang="en-US" sz="1800" dirty="0">
                <a:latin typeface="Times New Roman" panose="02020603050405020304" pitchFamily="18" charset="0"/>
                <a:sym typeface="Symbol" panose="05050102010706020507" pitchFamily="18" charset="2"/>
              </a:rPr>
              <a:t></a:t>
            </a:r>
            <a:r>
              <a:rPr lang="en-GB" altLang="en-US" sz="1800" dirty="0">
                <a:latin typeface="Times New Roman" panose="02020603050405020304" pitchFamily="18" charset="0"/>
              </a:rPr>
              <a:t>-matrix (a) before and (b) after hexagonal distortion, (c) principal basal plane axes of the 18R structure.</a:t>
            </a:r>
            <a:endParaRPr lang="en-US" altLang="en-US" sz="1800" dirty="0">
              <a:latin typeface="Times New Roman" panose="02020603050405020304" pitchFamily="18" charset="0"/>
            </a:endParaRPr>
          </a:p>
        </p:txBody>
      </p:sp>
      <p:pic>
        <p:nvPicPr>
          <p:cNvPr id="5" name="Picture 20">
            <a:extLst>
              <a:ext uri="{FF2B5EF4-FFF2-40B4-BE49-F238E27FC236}">
                <a16:creationId xmlns:a16="http://schemas.microsoft.com/office/drawing/2014/main" id="{05559F39-F4E8-1979-9C44-5DDE17B731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78" y="2247104"/>
            <a:ext cx="12509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a:extLst>
              <a:ext uri="{FF2B5EF4-FFF2-40B4-BE49-F238E27FC236}">
                <a16:creationId xmlns:a16="http://schemas.microsoft.com/office/drawing/2014/main" id="{7B0964EC-951E-EC0D-53C5-A256E78C82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187" y="2262979"/>
            <a:ext cx="12938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0F638F9A-E4AA-7167-2AA7-BAA9EB0482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3660" y="2287751"/>
            <a:ext cx="15271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a:extLst>
              <a:ext uri="{FF2B5EF4-FFF2-40B4-BE49-F238E27FC236}">
                <a16:creationId xmlns:a16="http://schemas.microsoft.com/office/drawing/2014/main" id="{FCB06D5C-E089-43CF-FF98-5F4E4D0C1378}"/>
              </a:ext>
            </a:extLst>
          </p:cNvPr>
          <p:cNvGrpSpPr>
            <a:grpSpLocks noChangeAspect="1"/>
          </p:cNvGrpSpPr>
          <p:nvPr/>
        </p:nvGrpSpPr>
        <p:grpSpPr bwMode="auto">
          <a:xfrm>
            <a:off x="1903847" y="4730060"/>
            <a:ext cx="4343400" cy="1687513"/>
            <a:chOff x="568" y="2261"/>
            <a:chExt cx="5559" cy="2160"/>
          </a:xfrm>
        </p:grpSpPr>
        <p:sp>
          <p:nvSpPr>
            <p:cNvPr id="9" name="AutoShape 5">
              <a:extLst>
                <a:ext uri="{FF2B5EF4-FFF2-40B4-BE49-F238E27FC236}">
                  <a16:creationId xmlns:a16="http://schemas.microsoft.com/office/drawing/2014/main" id="{77E1CEA9-1746-F868-B617-96EF00984E1D}"/>
                </a:ext>
              </a:extLst>
            </p:cNvPr>
            <p:cNvSpPr>
              <a:spLocks noChangeAspect="1" noChangeArrowheads="1"/>
            </p:cNvSpPr>
            <p:nvPr/>
          </p:nvSpPr>
          <p:spPr bwMode="auto">
            <a:xfrm>
              <a:off x="568" y="2261"/>
              <a:ext cx="5559"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 name="Oval 6">
              <a:extLst>
                <a:ext uri="{FF2B5EF4-FFF2-40B4-BE49-F238E27FC236}">
                  <a16:creationId xmlns:a16="http://schemas.microsoft.com/office/drawing/2014/main" id="{191DF4BA-AB5A-F5C4-4C10-DBA984834AED}"/>
                </a:ext>
              </a:extLst>
            </p:cNvPr>
            <p:cNvSpPr>
              <a:spLocks noChangeArrowheads="1"/>
            </p:cNvSpPr>
            <p:nvPr/>
          </p:nvSpPr>
          <p:spPr bwMode="auto">
            <a:xfrm>
              <a:off x="4936" y="3557"/>
              <a:ext cx="585" cy="58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Oval 7">
              <a:extLst>
                <a:ext uri="{FF2B5EF4-FFF2-40B4-BE49-F238E27FC236}">
                  <a16:creationId xmlns:a16="http://schemas.microsoft.com/office/drawing/2014/main" id="{831AA81E-EFB0-1B2B-C0CD-1386A54B0CB1}"/>
                </a:ext>
              </a:extLst>
            </p:cNvPr>
            <p:cNvSpPr>
              <a:spLocks noChangeArrowheads="1"/>
            </p:cNvSpPr>
            <p:nvPr/>
          </p:nvSpPr>
          <p:spPr bwMode="auto">
            <a:xfrm>
              <a:off x="4648" y="2981"/>
              <a:ext cx="585" cy="58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Oval 8">
              <a:extLst>
                <a:ext uri="{FF2B5EF4-FFF2-40B4-BE49-F238E27FC236}">
                  <a16:creationId xmlns:a16="http://schemas.microsoft.com/office/drawing/2014/main" id="{69D24CEC-CCDD-707F-A7D5-361F6CAA664B}"/>
                </a:ext>
              </a:extLst>
            </p:cNvPr>
            <p:cNvSpPr>
              <a:spLocks noChangeArrowheads="1"/>
            </p:cNvSpPr>
            <p:nvPr/>
          </p:nvSpPr>
          <p:spPr bwMode="auto">
            <a:xfrm>
              <a:off x="4372" y="3578"/>
              <a:ext cx="584" cy="58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Oval 9">
              <a:extLst>
                <a:ext uri="{FF2B5EF4-FFF2-40B4-BE49-F238E27FC236}">
                  <a16:creationId xmlns:a16="http://schemas.microsoft.com/office/drawing/2014/main" id="{CECB327A-7939-01E6-0DAA-874B228755A4}"/>
                </a:ext>
              </a:extLst>
            </p:cNvPr>
            <p:cNvSpPr>
              <a:spLocks noChangeArrowheads="1"/>
            </p:cNvSpPr>
            <p:nvPr/>
          </p:nvSpPr>
          <p:spPr bwMode="auto">
            <a:xfrm>
              <a:off x="4936" y="2405"/>
              <a:ext cx="585" cy="58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Oval 10">
              <a:extLst>
                <a:ext uri="{FF2B5EF4-FFF2-40B4-BE49-F238E27FC236}">
                  <a16:creationId xmlns:a16="http://schemas.microsoft.com/office/drawing/2014/main" id="{CAF9F084-0398-83C1-9397-A50689FCB55E}"/>
                </a:ext>
              </a:extLst>
            </p:cNvPr>
            <p:cNvSpPr>
              <a:spLocks noChangeArrowheads="1"/>
            </p:cNvSpPr>
            <p:nvPr/>
          </p:nvSpPr>
          <p:spPr bwMode="auto">
            <a:xfrm>
              <a:off x="5224" y="2981"/>
              <a:ext cx="676" cy="67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Oval 11">
              <a:extLst>
                <a:ext uri="{FF2B5EF4-FFF2-40B4-BE49-F238E27FC236}">
                  <a16:creationId xmlns:a16="http://schemas.microsoft.com/office/drawing/2014/main" id="{AF818F05-0C0E-3D8E-256D-8BBAFA2BEE22}"/>
                </a:ext>
              </a:extLst>
            </p:cNvPr>
            <p:cNvSpPr>
              <a:spLocks noChangeArrowheads="1"/>
            </p:cNvSpPr>
            <p:nvPr/>
          </p:nvSpPr>
          <p:spPr bwMode="auto">
            <a:xfrm>
              <a:off x="4360" y="2405"/>
              <a:ext cx="585" cy="58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 name="Oval 12">
              <a:extLst>
                <a:ext uri="{FF2B5EF4-FFF2-40B4-BE49-F238E27FC236}">
                  <a16:creationId xmlns:a16="http://schemas.microsoft.com/office/drawing/2014/main" id="{7CEA5398-B243-A2E0-2851-78ED20677CF7}"/>
                </a:ext>
              </a:extLst>
            </p:cNvPr>
            <p:cNvSpPr>
              <a:spLocks noChangeArrowheads="1"/>
            </p:cNvSpPr>
            <p:nvPr/>
          </p:nvSpPr>
          <p:spPr bwMode="auto">
            <a:xfrm>
              <a:off x="3933" y="2993"/>
              <a:ext cx="676" cy="675"/>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 name="Oval 13">
              <a:extLst>
                <a:ext uri="{FF2B5EF4-FFF2-40B4-BE49-F238E27FC236}">
                  <a16:creationId xmlns:a16="http://schemas.microsoft.com/office/drawing/2014/main" id="{C82D3E5E-583A-73DE-EE20-15264023CED0}"/>
                </a:ext>
              </a:extLst>
            </p:cNvPr>
            <p:cNvSpPr>
              <a:spLocks noChangeArrowheads="1"/>
            </p:cNvSpPr>
            <p:nvPr/>
          </p:nvSpPr>
          <p:spPr bwMode="auto">
            <a:xfrm>
              <a:off x="1592" y="2993"/>
              <a:ext cx="585" cy="584"/>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 name="Oval 14">
              <a:extLst>
                <a:ext uri="{FF2B5EF4-FFF2-40B4-BE49-F238E27FC236}">
                  <a16:creationId xmlns:a16="http://schemas.microsoft.com/office/drawing/2014/main" id="{47774004-B481-15E4-D054-AF8094B038F0}"/>
                </a:ext>
              </a:extLst>
            </p:cNvPr>
            <p:cNvSpPr>
              <a:spLocks noChangeArrowheads="1"/>
            </p:cNvSpPr>
            <p:nvPr/>
          </p:nvSpPr>
          <p:spPr bwMode="auto">
            <a:xfrm>
              <a:off x="2177" y="2993"/>
              <a:ext cx="585" cy="584"/>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Oval 15">
              <a:extLst>
                <a:ext uri="{FF2B5EF4-FFF2-40B4-BE49-F238E27FC236}">
                  <a16:creationId xmlns:a16="http://schemas.microsoft.com/office/drawing/2014/main" id="{5FBFC5E1-2877-132D-7F20-63FB9E581839}"/>
                </a:ext>
              </a:extLst>
            </p:cNvPr>
            <p:cNvSpPr>
              <a:spLocks noChangeArrowheads="1"/>
            </p:cNvSpPr>
            <p:nvPr/>
          </p:nvSpPr>
          <p:spPr bwMode="auto">
            <a:xfrm>
              <a:off x="1007" y="2993"/>
              <a:ext cx="585" cy="583"/>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 name="Oval 16">
              <a:extLst>
                <a:ext uri="{FF2B5EF4-FFF2-40B4-BE49-F238E27FC236}">
                  <a16:creationId xmlns:a16="http://schemas.microsoft.com/office/drawing/2014/main" id="{CFBE50ED-650A-650B-E20B-A4C09CBD172F}"/>
                </a:ext>
              </a:extLst>
            </p:cNvPr>
            <p:cNvSpPr>
              <a:spLocks noChangeArrowheads="1"/>
            </p:cNvSpPr>
            <p:nvPr/>
          </p:nvSpPr>
          <p:spPr bwMode="auto">
            <a:xfrm>
              <a:off x="1885" y="2407"/>
              <a:ext cx="586" cy="5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 name="Oval 17">
              <a:extLst>
                <a:ext uri="{FF2B5EF4-FFF2-40B4-BE49-F238E27FC236}">
                  <a16:creationId xmlns:a16="http://schemas.microsoft.com/office/drawing/2014/main" id="{C7504B8E-56F3-FCF5-ABF3-A96E245C5AD8}"/>
                </a:ext>
              </a:extLst>
            </p:cNvPr>
            <p:cNvSpPr>
              <a:spLocks noChangeArrowheads="1"/>
            </p:cNvSpPr>
            <p:nvPr/>
          </p:nvSpPr>
          <p:spPr bwMode="auto">
            <a:xfrm>
              <a:off x="1299" y="2407"/>
              <a:ext cx="586" cy="5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 name="Oval 18">
              <a:extLst>
                <a:ext uri="{FF2B5EF4-FFF2-40B4-BE49-F238E27FC236}">
                  <a16:creationId xmlns:a16="http://schemas.microsoft.com/office/drawing/2014/main" id="{994F868D-1747-782E-1C8C-5FBE7BF81927}"/>
                </a:ext>
              </a:extLst>
            </p:cNvPr>
            <p:cNvSpPr>
              <a:spLocks noChangeArrowheads="1"/>
            </p:cNvSpPr>
            <p:nvPr/>
          </p:nvSpPr>
          <p:spPr bwMode="auto">
            <a:xfrm>
              <a:off x="1885" y="3578"/>
              <a:ext cx="586" cy="584"/>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 name="Oval 19">
              <a:extLst>
                <a:ext uri="{FF2B5EF4-FFF2-40B4-BE49-F238E27FC236}">
                  <a16:creationId xmlns:a16="http://schemas.microsoft.com/office/drawing/2014/main" id="{B861D1AB-9C04-F620-F154-E78A95A9760A}"/>
                </a:ext>
              </a:extLst>
            </p:cNvPr>
            <p:cNvSpPr>
              <a:spLocks noChangeArrowheads="1"/>
            </p:cNvSpPr>
            <p:nvPr/>
          </p:nvSpPr>
          <p:spPr bwMode="auto">
            <a:xfrm>
              <a:off x="1299" y="3578"/>
              <a:ext cx="586" cy="584"/>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407652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01BE-0BDB-8190-7912-A56DC683B36E}"/>
              </a:ext>
            </a:extLst>
          </p:cNvPr>
          <p:cNvSpPr>
            <a:spLocks noGrp="1"/>
          </p:cNvSpPr>
          <p:nvPr>
            <p:ph type="title"/>
          </p:nvPr>
        </p:nvSpPr>
        <p:spPr>
          <a:xfrm>
            <a:off x="457199" y="548680"/>
            <a:ext cx="8229600" cy="1143000"/>
          </a:xfrm>
        </p:spPr>
        <p:txBody>
          <a:bodyPr>
            <a:normAutofit fontScale="90000"/>
          </a:bodyPr>
          <a:lstStyle/>
          <a:p>
            <a:r>
              <a:rPr lang="en-US" altLang="en-US" sz="3200" b="1" dirty="0">
                <a:latin typeface="Times New Roman" panose="02020603050405020304" pitchFamily="18" charset="0"/>
              </a:rPr>
              <a:t>Electron Diffractions</a:t>
            </a:r>
            <a:br>
              <a:rPr lang="en-US" altLang="en-US" sz="3200" b="1" dirty="0">
                <a:latin typeface="Times New Roman" panose="02020603050405020304" pitchFamily="18" charset="0"/>
              </a:rPr>
            </a:br>
            <a:r>
              <a:rPr lang="en-US" altLang="en-US" sz="2800" dirty="0">
                <a:latin typeface="Times New Roman" panose="02020603050405020304" pitchFamily="18" charset="0"/>
              </a:rPr>
              <a:t>Electron Diffractions patterns taken from   CuZnAl  and </a:t>
            </a:r>
            <a:br>
              <a:rPr lang="en-US" altLang="en-US" sz="2800" dirty="0">
                <a:latin typeface="Times New Roman" panose="02020603050405020304" pitchFamily="18" charset="0"/>
              </a:rPr>
            </a:br>
            <a:r>
              <a:rPr lang="en-US" altLang="en-US" sz="2800" dirty="0">
                <a:latin typeface="Times New Roman" panose="02020603050405020304" pitchFamily="18" charset="0"/>
              </a:rPr>
              <a:t>CuAlMn alloys  also exhibit super-lattice reflection</a:t>
            </a:r>
            <a:endParaRPr lang="en-US" sz="2800" dirty="0"/>
          </a:p>
        </p:txBody>
      </p:sp>
      <p:pic>
        <p:nvPicPr>
          <p:cNvPr id="4" name="Picture 4">
            <a:extLst>
              <a:ext uri="{FF2B5EF4-FFF2-40B4-BE49-F238E27FC236}">
                <a16:creationId xmlns:a16="http://schemas.microsoft.com/office/drawing/2014/main" id="{0CAF8D1B-12F5-19A5-F94A-21217772A9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809" y="2863181"/>
            <a:ext cx="3352381" cy="200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291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BD3F-A2A8-C9D9-8959-3DF48E2DF0F5}"/>
              </a:ext>
            </a:extLst>
          </p:cNvPr>
          <p:cNvSpPr>
            <a:spLocks noGrp="1"/>
          </p:cNvSpPr>
          <p:nvPr>
            <p:ph type="title"/>
          </p:nvPr>
        </p:nvSpPr>
        <p:spPr/>
        <p:txBody>
          <a:bodyPr>
            <a:normAutofit/>
          </a:bodyPr>
          <a:lstStyle/>
          <a:p>
            <a:r>
              <a:rPr lang="en-US" altLang="en-US" sz="2800" u="sng" dirty="0">
                <a:latin typeface="Times New Roman" panose="02020603050405020304" pitchFamily="18" charset="0"/>
              </a:rPr>
              <a:t>Conclusions</a:t>
            </a:r>
            <a:endParaRPr lang="en-US" sz="2800" dirty="0"/>
          </a:p>
        </p:txBody>
      </p:sp>
      <p:sp>
        <p:nvSpPr>
          <p:cNvPr id="3" name="Content Placeholder 2">
            <a:extLst>
              <a:ext uri="{FF2B5EF4-FFF2-40B4-BE49-F238E27FC236}">
                <a16:creationId xmlns:a16="http://schemas.microsoft.com/office/drawing/2014/main" id="{42444880-BA6C-2151-608E-2EB6FBEA878C}"/>
              </a:ext>
            </a:extLst>
          </p:cNvPr>
          <p:cNvSpPr>
            <a:spLocks noGrp="1"/>
          </p:cNvSpPr>
          <p:nvPr>
            <p:ph idx="1"/>
          </p:nvPr>
        </p:nvSpPr>
        <p:spPr/>
        <p:txBody>
          <a:bodyPr>
            <a:normAutofit fontScale="70000" lnSpcReduction="20000"/>
          </a:bodyPr>
          <a:lstStyle/>
          <a:p>
            <a:pPr marL="0" indent="0">
              <a:buNone/>
            </a:pPr>
            <a:r>
              <a:rPr lang="en-US" altLang="en-US" sz="3200" dirty="0">
                <a:latin typeface="Times New Roman" panose="02020603050405020304" pitchFamily="18" charset="0"/>
              </a:rPr>
              <a:t>Shape memory effect is evaluated by the structural changes in microscopic scale by means of martensitic transformation.</a:t>
            </a:r>
            <a:br>
              <a:rPr lang="en-US" altLang="en-US" sz="3200" dirty="0">
                <a:latin typeface="Times New Roman" panose="02020603050405020304" pitchFamily="18" charset="0"/>
              </a:rPr>
            </a:br>
            <a:r>
              <a:rPr lang="en-US" altLang="en-US" sz="3200" dirty="0">
                <a:latin typeface="Times New Roman" panose="02020603050405020304" pitchFamily="18" charset="0"/>
              </a:rPr>
              <a:t>The fundamental structures of the </a:t>
            </a:r>
            <a:r>
              <a:rPr lang="en-US" altLang="en-US" sz="3200" dirty="0">
                <a:latin typeface="Times New Roman" panose="02020603050405020304" pitchFamily="18" charset="0"/>
                <a:sym typeface="Symbol" panose="05050102010706020507" pitchFamily="18" charset="2"/>
              </a:rPr>
              <a:t></a:t>
            </a:r>
            <a:r>
              <a:rPr lang="en-US" altLang="en-US" sz="3200" dirty="0">
                <a:latin typeface="Times New Roman" panose="02020603050405020304" pitchFamily="18" charset="0"/>
              </a:rPr>
              <a:t>-type martensites are orthorhombic close-packed structures which consist of an array of close-packed planes</a:t>
            </a:r>
            <a:r>
              <a:rPr lang="tr-TR" altLang="en-US" sz="3200" dirty="0">
                <a:latin typeface="Times New Roman" panose="02020603050405020304" pitchFamily="18" charset="0"/>
              </a:rPr>
              <a:t> in </a:t>
            </a:r>
            <a:r>
              <a:rPr lang="en-US" altLang="en-US" sz="3200" dirty="0">
                <a:latin typeface="Times New Roman" panose="02020603050405020304" pitchFamily="18" charset="0"/>
              </a:rPr>
              <a:t>copper</a:t>
            </a:r>
            <a:r>
              <a:rPr lang="tr-TR" altLang="en-US" sz="3200" dirty="0">
                <a:latin typeface="Times New Roman" panose="02020603050405020304" pitchFamily="18" charset="0"/>
              </a:rPr>
              <a:t> </a:t>
            </a:r>
            <a:r>
              <a:rPr lang="en-US" altLang="en-US" sz="3200" dirty="0">
                <a:latin typeface="Times New Roman" panose="02020603050405020304" pitchFamily="18" charset="0"/>
              </a:rPr>
              <a:t>based</a:t>
            </a:r>
            <a:r>
              <a:rPr lang="tr-TR" altLang="en-US" sz="3200" dirty="0">
                <a:latin typeface="Times New Roman" panose="02020603050405020304" pitchFamily="18" charset="0"/>
              </a:rPr>
              <a:t> </a:t>
            </a:r>
            <a:r>
              <a:rPr lang="en-US" altLang="en-US" sz="3200" dirty="0">
                <a:latin typeface="Times New Roman" panose="02020603050405020304" pitchFamily="18" charset="0"/>
              </a:rPr>
              <a:t>SMAs</a:t>
            </a:r>
            <a:r>
              <a:rPr lang="tr-TR" altLang="en-US" sz="3200" dirty="0">
                <a:latin typeface="Times New Roman" panose="02020603050405020304" pitchFamily="18" charset="0"/>
              </a:rPr>
              <a:t>.</a:t>
            </a:r>
            <a:r>
              <a:rPr lang="en-US" altLang="en-US" sz="3200" dirty="0">
                <a:latin typeface="Times New Roman" panose="02020603050405020304" pitchFamily="18" charset="0"/>
              </a:rPr>
              <a:t> </a:t>
            </a:r>
            <a:br>
              <a:rPr lang="en-US" altLang="en-US" sz="3200" dirty="0">
                <a:latin typeface="Times New Roman" panose="02020603050405020304" pitchFamily="18" charset="0"/>
              </a:rPr>
            </a:br>
            <a:r>
              <a:rPr lang="en-US" altLang="en-US" sz="3200" dirty="0">
                <a:latin typeface="Times New Roman" panose="02020603050405020304" pitchFamily="18" charset="0"/>
              </a:rPr>
              <a:t>The </a:t>
            </a:r>
            <a:r>
              <a:rPr lang="en-US" altLang="en-US" sz="3200" dirty="0">
                <a:latin typeface="Times New Roman" panose="02020603050405020304" pitchFamily="18" charset="0"/>
                <a:sym typeface="Symbol" panose="05050102010706020507" pitchFamily="18" charset="2"/>
              </a:rPr>
              <a:t></a:t>
            </a:r>
            <a:r>
              <a:rPr lang="en-US" altLang="en-US" sz="3200" dirty="0">
                <a:latin typeface="Times New Roman" panose="02020603050405020304" pitchFamily="18" charset="0"/>
              </a:rPr>
              <a:t>-type martensites have the layered structures and are characterized by the stacking sequences depending on the order in parent phase. </a:t>
            </a:r>
            <a:br>
              <a:rPr lang="en-US" altLang="en-US" sz="3200" dirty="0">
                <a:latin typeface="Times New Roman" panose="02020603050405020304" pitchFamily="18" charset="0"/>
              </a:rPr>
            </a:br>
            <a:r>
              <a:rPr lang="en-US" altLang="en-US" sz="3200" dirty="0">
                <a:latin typeface="Times New Roman" panose="02020603050405020304" pitchFamily="18" charset="0"/>
              </a:rPr>
              <a:t>Copper based ternary alloys have the DO3 - type superlattice in parent austenite phase, and the following stacking sequence occurs with martensitic transformation; AB’CB’CA’CA’BA’ BC’BC’AC’AB’ (18R). </a:t>
            </a:r>
            <a:br>
              <a:rPr lang="en-US" altLang="en-US" sz="3200" dirty="0">
                <a:latin typeface="Times New Roman" panose="02020603050405020304" pitchFamily="18" charset="0"/>
              </a:rPr>
            </a:br>
            <a:r>
              <a:rPr lang="en-US" altLang="en-US" sz="3200" dirty="0">
                <a:latin typeface="Times New Roman" panose="02020603050405020304" pitchFamily="18" charset="0"/>
              </a:rPr>
              <a:t>Based on austenite-martensite relation,  the basal plane of 9R (or 18R) martensite originates from the {110</a:t>
            </a:r>
            <a:r>
              <a:rPr lang="en-US" altLang="en-US" sz="3200" dirty="0">
                <a:latin typeface="Times New Roman" panose="02020603050405020304" pitchFamily="18" charset="0"/>
                <a:sym typeface="Symbol" panose="05050102010706020507" pitchFamily="18" charset="2"/>
              </a:rPr>
              <a:t>-type </a:t>
            </a:r>
            <a:r>
              <a:rPr lang="en-US" altLang="en-US" sz="3200" dirty="0">
                <a:latin typeface="Times New Roman" panose="02020603050405020304" pitchFamily="18" charset="0"/>
              </a:rPr>
              <a:t>planes of the parent phase</a:t>
            </a:r>
            <a:r>
              <a:rPr lang="tr-TR" altLang="en-US" sz="3200" dirty="0">
                <a:latin typeface="Times New Roman" panose="02020603050405020304" pitchFamily="18" charset="0"/>
              </a:rPr>
              <a:t>,</a:t>
            </a:r>
            <a:r>
              <a:rPr lang="en-US" altLang="en-US" sz="3200" dirty="0">
                <a:latin typeface="Times New Roman" panose="02020603050405020304" pitchFamily="18" charset="0"/>
              </a:rPr>
              <a:t> on which</a:t>
            </a:r>
            <a:r>
              <a:rPr lang="tr-TR" altLang="en-US" sz="3200" dirty="0">
                <a:latin typeface="Times New Roman" panose="02020603050405020304" pitchFamily="18" charset="0"/>
              </a:rPr>
              <a:t> </a:t>
            </a:r>
            <a:r>
              <a:rPr lang="en-US" altLang="en-US" sz="3200" dirty="0">
                <a:latin typeface="Times New Roman" panose="02020603050405020304" pitchFamily="18" charset="0"/>
              </a:rPr>
              <a:t>lattice invariant  shears occur in the </a:t>
            </a:r>
            <a:r>
              <a:rPr lang="en-US" altLang="en-US" sz="3200" dirty="0">
                <a:latin typeface="Times New Roman" panose="02020603050405020304" pitchFamily="18" charset="0"/>
                <a:cs typeface="Times New Roman" panose="02020603050405020304" pitchFamily="18" charset="0"/>
              </a:rPr>
              <a:t>&lt;110&gt;-type</a:t>
            </a:r>
            <a:r>
              <a:rPr lang="en-US" altLang="en-US" sz="3200" dirty="0">
                <a:latin typeface="Times New Roman" panose="02020603050405020304" pitchFamily="18" charset="0"/>
              </a:rPr>
              <a:t> directions during the transformation.</a:t>
            </a:r>
            <a:endParaRPr lang="en-US" dirty="0"/>
          </a:p>
        </p:txBody>
      </p:sp>
    </p:spTree>
    <p:extLst>
      <p:ext uri="{BB962C8B-B14F-4D97-AF65-F5344CB8AC3E}">
        <p14:creationId xmlns:p14="http://schemas.microsoft.com/office/powerpoint/2010/main" val="31422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29F330-8BFC-469F-A22C-1B19E15D6E7E}"/>
              </a:ext>
            </a:extLst>
          </p:cNvPr>
          <p:cNvSpPr>
            <a:spLocks noGrp="1" noChangeArrowheads="1"/>
          </p:cNvSpPr>
          <p:nvPr>
            <p:ph type="title"/>
          </p:nvPr>
        </p:nvSpPr>
        <p:spPr>
          <a:xfrm>
            <a:off x="1043608" y="476672"/>
            <a:ext cx="6172200" cy="514350"/>
          </a:xfrm>
        </p:spPr>
        <p:txBody>
          <a:bodyPr>
            <a:noAutofit/>
          </a:bodyPr>
          <a:lstStyle/>
          <a:p>
            <a:pPr eaLnBrk="1" hangingPunct="1"/>
            <a:r>
              <a:rPr lang="en-US" altLang="en-US" sz="2400" b="1" dirty="0">
                <a:latin typeface="Times New Roman" panose="02020603050405020304" pitchFamily="18" charset="0"/>
              </a:rPr>
              <a:t>Shape Memory Alloys and Shape Memory Effect</a:t>
            </a:r>
          </a:p>
        </p:txBody>
      </p:sp>
      <p:sp>
        <p:nvSpPr>
          <p:cNvPr id="3075" name="Rectangle 3">
            <a:extLst>
              <a:ext uri="{FF2B5EF4-FFF2-40B4-BE49-F238E27FC236}">
                <a16:creationId xmlns:a16="http://schemas.microsoft.com/office/drawing/2014/main" id="{6377696D-7F92-414A-A1E0-FB4128711339}"/>
              </a:ext>
            </a:extLst>
          </p:cNvPr>
          <p:cNvSpPr>
            <a:spLocks noGrp="1" noChangeArrowheads="1"/>
          </p:cNvSpPr>
          <p:nvPr>
            <p:ph type="body" idx="1"/>
          </p:nvPr>
        </p:nvSpPr>
        <p:spPr>
          <a:xfrm>
            <a:off x="611560" y="1771650"/>
            <a:ext cx="7528588" cy="4177630"/>
          </a:xfrm>
        </p:spPr>
        <p:txBody>
          <a:bodyPr>
            <a:normAutofit fontScale="25000" lnSpcReduction="20000"/>
          </a:bodyPr>
          <a:lstStyle/>
          <a:p>
            <a:pPr marL="0" indent="0" algn="just">
              <a:lnSpc>
                <a:spcPct val="120000"/>
              </a:lnSpc>
              <a:buNone/>
            </a:pPr>
            <a:r>
              <a:rPr lang="en-US" altLang="en-US" sz="7400" dirty="0">
                <a:latin typeface="Times New Roman" panose="02020603050405020304" pitchFamily="18" charset="0"/>
              </a:rPr>
              <a:t> </a:t>
            </a:r>
            <a:r>
              <a:rPr lang="en-US" sz="8000" dirty="0">
                <a:latin typeface="Times New Roman" panose="02020603050405020304" pitchFamily="18" charset="0"/>
                <a:ea typeface="Calibri" panose="020F0502020204030204" pitchFamily="34" charset="0"/>
                <a:cs typeface="Times New Roman" panose="02020603050405020304" pitchFamily="18" charset="0"/>
              </a:rPr>
              <a:t>Shape memory alloys take place in a class of advanced smart materials by exhibiting a peculiar property called shape memory effect. This phenomenon is initiated with thermomechanical treatments on cooling and deformation and performed thermally on heating and cooling, with which shape of the material cycles between original and deformed shapes in reversible way. This phenomenon is governed by the crystallographic transformations, thermal and stress induced martensitic transformations. </a:t>
            </a:r>
          </a:p>
          <a:p>
            <a:pPr marL="0" indent="0" algn="just">
              <a:lnSpc>
                <a:spcPct val="120000"/>
              </a:lnSpc>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These alloys exhibit another phenomenon, called superelasticity, which is performed in only mechanical manner with stressing the material and releasing in the parent austenite phase region, and shape recovery occurs instantly upon releasing, by exhibiting elastic material behavior. </a:t>
            </a:r>
            <a:endParaRPr lang="en-US" altLang="en-US" sz="80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en-US" sz="1800" dirty="0">
                <a:latin typeface="Times New Roman" panose="02020603050405020304" pitchFamily="18" charset="0"/>
              </a:rPr>
              <a:t> </a:t>
            </a:r>
          </a:p>
        </p:txBody>
      </p:sp>
    </p:spTree>
    <p:extLst>
      <p:ext uri="{BB962C8B-B14F-4D97-AF65-F5344CB8AC3E}">
        <p14:creationId xmlns:p14="http://schemas.microsoft.com/office/powerpoint/2010/main" val="375235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15F6-F044-D1B5-8E69-06E3655D5190}"/>
              </a:ext>
            </a:extLst>
          </p:cNvPr>
          <p:cNvSpPr>
            <a:spLocks noGrp="1"/>
          </p:cNvSpPr>
          <p:nvPr>
            <p:ph type="title"/>
          </p:nvPr>
        </p:nvSpPr>
        <p:spPr>
          <a:xfrm>
            <a:off x="457200" y="190917"/>
            <a:ext cx="8229600" cy="850106"/>
          </a:xfrm>
        </p:spPr>
        <p:txBody>
          <a:bodyPr>
            <a:normAutofit/>
          </a:bodyPr>
          <a:lstStyle/>
          <a:p>
            <a:r>
              <a:rPr lang="en-US" altLang="en-US" sz="2800" b="1" dirty="0">
                <a:latin typeface="Times New Roman" panose="02020603050405020304" pitchFamily="18" charset="0"/>
                <a:cs typeface="Times New Roman" panose="02020603050405020304" pitchFamily="18" charset="0"/>
              </a:rPr>
              <a:t>References</a:t>
            </a:r>
            <a:endParaRPr lang="en-US" sz="2800" dirty="0"/>
          </a:p>
        </p:txBody>
      </p:sp>
      <p:sp>
        <p:nvSpPr>
          <p:cNvPr id="4" name="Rectangle 6">
            <a:extLst>
              <a:ext uri="{FF2B5EF4-FFF2-40B4-BE49-F238E27FC236}">
                <a16:creationId xmlns:a16="http://schemas.microsoft.com/office/drawing/2014/main" id="{EB7D50F3-7695-EB12-9B29-20574D9CB238}"/>
              </a:ext>
            </a:extLst>
          </p:cNvPr>
          <p:cNvSpPr>
            <a:spLocks noGrp="1" noChangeArrowheads="1"/>
          </p:cNvSpPr>
          <p:nvPr>
            <p:ph idx="1"/>
          </p:nvPr>
        </p:nvSpPr>
        <p:spPr bwMode="auto">
          <a:xfrm>
            <a:off x="457200" y="1041023"/>
            <a:ext cx="8229600" cy="5816977"/>
          </a:xfrm>
          <a:prstGeom prst="rect">
            <a:avLst/>
          </a:prstGeom>
          <a:noFill/>
          <a:ln>
            <a:noFill/>
          </a:ln>
          <a:effectLst/>
        </p:spPr>
        <p:txBody>
          <a:bodyPr>
            <a:spAutoFit/>
          </a:bodyPr>
          <a:lstStyle/>
          <a:p>
            <a:pPr marL="0" indent="0" eaLnBrk="1" hangingPunct="1">
              <a:buNone/>
              <a:defRPr/>
            </a:pPr>
            <a:r>
              <a:rPr lang="en-US" altLang="en-US" sz="2000" dirty="0">
                <a:latin typeface="Times New Roman" panose="02020603050405020304" pitchFamily="18" charset="0"/>
                <a:cs typeface="Times New Roman" panose="02020603050405020304" pitchFamily="18" charset="0"/>
              </a:rPr>
              <a:t>1. J. Ma, I. </a:t>
            </a:r>
            <a:r>
              <a:rPr lang="en-US" altLang="en-US" sz="2000" dirty="0" err="1">
                <a:latin typeface="Times New Roman" panose="02020603050405020304" pitchFamily="18" charset="0"/>
                <a:cs typeface="Times New Roman" panose="02020603050405020304" pitchFamily="18" charset="0"/>
              </a:rPr>
              <a:t>Karaman</a:t>
            </a:r>
            <a:r>
              <a:rPr lang="en-US" altLang="en-US" sz="2000" dirty="0">
                <a:latin typeface="Times New Roman" panose="02020603050405020304" pitchFamily="18" charset="0"/>
                <a:cs typeface="Times New Roman" panose="02020603050405020304" pitchFamily="18" charset="0"/>
              </a:rPr>
              <a:t> and R.D. </a:t>
            </a:r>
            <a:r>
              <a:rPr lang="en-US" altLang="en-US" sz="2000" dirty="0" err="1">
                <a:latin typeface="Times New Roman" panose="02020603050405020304" pitchFamily="18" charset="0"/>
                <a:cs typeface="Times New Roman" panose="02020603050405020304" pitchFamily="18" charset="0"/>
              </a:rPr>
              <a:t>N</a:t>
            </a:r>
            <a:r>
              <a:rPr lang="en-US" alt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oe</a:t>
            </a:r>
            <a:r>
              <a:rPr lang="en-US" altLang="en-US" sz="2000" dirty="0" err="1">
                <a:latin typeface="Times New Roman" panose="02020603050405020304" pitchFamily="18" charset="0"/>
                <a:cs typeface="Times New Roman" panose="02020603050405020304" pitchFamily="18" charset="0"/>
              </a:rPr>
              <a:t>be</a:t>
            </a:r>
            <a:r>
              <a:rPr lang="en-US" altLang="en-US" sz="2000" dirty="0">
                <a:latin typeface="Times New Roman" panose="02020603050405020304" pitchFamily="18" charset="0"/>
                <a:cs typeface="Times New Roman" panose="02020603050405020304" pitchFamily="18" charset="0"/>
              </a:rPr>
              <a:t>, High Temperature Shape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Memory Alloys, </a:t>
            </a:r>
            <a:r>
              <a:rPr lang="en-US" altLang="en-US" sz="2000" i="1" dirty="0">
                <a:latin typeface="Times New Roman" panose="02020603050405020304" pitchFamily="18" charset="0"/>
                <a:cs typeface="Times New Roman" panose="02020603050405020304" pitchFamily="18" charset="0"/>
              </a:rPr>
              <a:t>International Materials Reviews</a:t>
            </a:r>
            <a:r>
              <a:rPr lang="en-US" altLang="en-US" sz="2000" dirty="0">
                <a:latin typeface="Times New Roman" panose="02020603050405020304" pitchFamily="18" charset="0"/>
                <a:cs typeface="Times New Roman" panose="02020603050405020304" pitchFamily="18" charset="0"/>
              </a:rPr>
              <a:t>, 55(5), 257-315 (2010).</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2.  Dimitris C. </a:t>
            </a:r>
            <a:r>
              <a:rPr lang="en-US" altLang="en-US" sz="2000" dirty="0" err="1">
                <a:latin typeface="Times New Roman" panose="02020603050405020304" pitchFamily="18" charset="0"/>
                <a:cs typeface="Times New Roman" panose="02020603050405020304" pitchFamily="18" charset="0"/>
              </a:rPr>
              <a:t>Lagoudos</a:t>
            </a:r>
            <a:r>
              <a:rPr lang="en-US" altLang="en-US" sz="2000" dirty="0">
                <a:latin typeface="Times New Roman" panose="02020603050405020304" pitchFamily="18" charset="0"/>
                <a:cs typeface="Times New Roman" panose="02020603050405020304" pitchFamily="18" charset="0"/>
              </a:rPr>
              <a:t> (editor),  </a:t>
            </a:r>
            <a:r>
              <a:rPr lang="en-US" altLang="en-US" sz="2000" i="1" dirty="0">
                <a:latin typeface="Times New Roman" panose="02020603050405020304" pitchFamily="18" charset="0"/>
                <a:cs typeface="Times New Roman" panose="02020603050405020304" pitchFamily="18" charset="0"/>
              </a:rPr>
              <a:t>Shape Memory Alloys</a:t>
            </a:r>
            <a:r>
              <a:rPr lang="en-US" altLang="en-US" sz="2000" dirty="0">
                <a:latin typeface="Times New Roman" panose="02020603050405020304" pitchFamily="18" charset="0"/>
                <a:cs typeface="Times New Roman" panose="02020603050405020304" pitchFamily="18" charset="0"/>
              </a:rPr>
              <a:t>, Modeling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and Engineering Applications,  Springer (2008).</a:t>
            </a:r>
            <a:br>
              <a:rPr lang="en-US" altLang="en-US" sz="2000" dirty="0">
                <a:latin typeface="Times New Roman" panose="02020603050405020304" pitchFamily="18" charset="0"/>
                <a:cs typeface="Times New Roman" panose="02020603050405020304" pitchFamily="18" charset="0"/>
              </a:rPr>
            </a:br>
            <a:r>
              <a:rPr lang="tr-TR" altLang="en-US" sz="2000" dirty="0">
                <a:latin typeface="Times New Roman" panose="02020603050405020304" pitchFamily="18" charset="0"/>
                <a:cs typeface="Times New Roman" panose="02020603050405020304" pitchFamily="18" charset="0"/>
              </a:rPr>
              <a:t>3. </a:t>
            </a:r>
            <a:r>
              <a:rPr lang="en-US" altLang="en-US" sz="2000" dirty="0">
                <a:latin typeface="Times New Roman" panose="02020603050405020304" pitchFamily="18" charset="0"/>
                <a:cs typeface="Times New Roman" panose="02020603050405020304" pitchFamily="18" charset="0"/>
              </a:rPr>
              <a:t>L. Sun, W.M. Huang, Z. Ding, Y. Zhao, C.C. Wang, H. </a:t>
            </a:r>
            <a:r>
              <a:rPr lang="en-US" altLang="en-US" sz="2000" dirty="0" err="1">
                <a:latin typeface="Times New Roman" panose="02020603050405020304" pitchFamily="18" charset="0"/>
                <a:cs typeface="Times New Roman" panose="02020603050405020304" pitchFamily="18" charset="0"/>
              </a:rPr>
              <a:t>Purnawali</a:t>
            </a:r>
            <a:r>
              <a:rPr lang="en-US" altLang="en-US" sz="2000" dirty="0">
                <a:latin typeface="Times New Roman" panose="02020603050405020304" pitchFamily="18" charset="0"/>
                <a:cs typeface="Times New Roman" panose="02020603050405020304" pitchFamily="18" charset="0"/>
              </a:rPr>
              <a:t> and C.</a:t>
            </a:r>
            <a:endParaRPr lang="tr-TR" altLang="en-US" sz="2000" dirty="0">
              <a:latin typeface="Times New Roman" panose="02020603050405020304" pitchFamily="18" charset="0"/>
              <a:cs typeface="Times New Roman" panose="02020603050405020304" pitchFamily="18" charset="0"/>
            </a:endParaRPr>
          </a:p>
          <a:p>
            <a:pPr eaLnBrk="1" hangingPunct="1">
              <a:defRPr/>
            </a:pP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Tang,   Materials &amp; Design </a:t>
            </a:r>
            <a:r>
              <a:rPr lang="en-US" altLang="en-US" sz="2000" b="1" dirty="0">
                <a:latin typeface="Times New Roman" panose="02020603050405020304" pitchFamily="18" charset="0"/>
                <a:cs typeface="Times New Roman" panose="02020603050405020304" pitchFamily="18" charset="0"/>
              </a:rPr>
              <a:t>33</a:t>
            </a:r>
            <a:r>
              <a:rPr lang="en-US" altLang="en-US" sz="2000" dirty="0">
                <a:latin typeface="Times New Roman" panose="02020603050405020304" pitchFamily="18" charset="0"/>
                <a:cs typeface="Times New Roman" panose="02020603050405020304" pitchFamily="18" charset="0"/>
              </a:rPr>
              <a:t>, 577, 2012.</a:t>
            </a:r>
            <a:r>
              <a:rPr lang="tr-TR" altLang="en-US" sz="2000" dirty="0">
                <a:latin typeface="Times New Roman" panose="02020603050405020304" pitchFamily="18" charset="0"/>
                <a:cs typeface="Times New Roman" panose="02020603050405020304" pitchFamily="18" charset="0"/>
              </a:rPr>
              <a:t> </a:t>
            </a:r>
            <a:br>
              <a:rPr lang="tr-TR" altLang="en-US" sz="2000" dirty="0">
                <a:latin typeface="Times New Roman" panose="02020603050405020304" pitchFamily="18" charset="0"/>
                <a:cs typeface="Times New Roman" panose="02020603050405020304" pitchFamily="18" charset="0"/>
              </a:rPr>
            </a:br>
            <a:r>
              <a:rPr lang="tr-TR" altLang="en-US" sz="2000" dirty="0">
                <a:latin typeface="Times New Roman" panose="02020603050405020304" pitchFamily="18" charset="0"/>
                <a:cs typeface="Times New Roman" panose="02020603050405020304" pitchFamily="18" charset="0"/>
              </a:rPr>
              <a:t>4</a:t>
            </a:r>
            <a:r>
              <a:rPr lang="en-US" altLang="en-US" sz="2000" dirty="0">
                <a:latin typeface="Times New Roman" panose="02020603050405020304" pitchFamily="18" charset="0"/>
                <a:cs typeface="Times New Roman" panose="02020603050405020304" pitchFamily="18" charset="0"/>
              </a:rPr>
              <a:t>. K. Otsuka and T. </a:t>
            </a:r>
            <a:r>
              <a:rPr lang="en-US" altLang="en-US" sz="2000" dirty="0" err="1">
                <a:latin typeface="Times New Roman" panose="02020603050405020304" pitchFamily="18" charset="0"/>
                <a:cs typeface="Times New Roman" panose="02020603050405020304" pitchFamily="18" charset="0"/>
              </a:rPr>
              <a:t>Kakeshita</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 </a:t>
            </a:r>
            <a:r>
              <a:rPr lang="en-US" altLang="en-US" sz="2000" i="1" dirty="0">
                <a:latin typeface="Times New Roman" panose="02020603050405020304" pitchFamily="18" charset="0"/>
                <a:cs typeface="Times New Roman" panose="02020603050405020304" pitchFamily="18" charset="0"/>
              </a:rPr>
              <a:t>MRS Bulletin</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 27(2), </a:t>
            </a:r>
            <a:r>
              <a:rPr lang="en-US" altLang="en-US" sz="2000" dirty="0">
                <a:latin typeface="Times New Roman" panose="02020603050405020304" pitchFamily="18" charset="0"/>
                <a:cs typeface="Times New Roman" panose="02020603050405020304" pitchFamily="18" charset="0"/>
              </a:rPr>
              <a:t> 91-100 (2002). </a:t>
            </a:r>
            <a:br>
              <a:rPr lang="en-US" altLang="en-US" sz="2000" dirty="0">
                <a:latin typeface="Times New Roman" panose="02020603050405020304" pitchFamily="18" charset="0"/>
                <a:cs typeface="Times New Roman" panose="02020603050405020304" pitchFamily="18" charset="0"/>
              </a:rPr>
            </a:br>
            <a:r>
              <a:rPr lang="tr-TR" altLang="en-US" sz="2000" dirty="0">
                <a:latin typeface="Times New Roman" panose="02020603050405020304" pitchFamily="18" charset="0"/>
                <a:cs typeface="Times New Roman" panose="02020603050405020304" pitchFamily="18" charset="0"/>
              </a:rPr>
              <a:t>5</a:t>
            </a:r>
            <a:r>
              <a:rPr lang="en-US" altLang="en-US" sz="2000" dirty="0">
                <a:latin typeface="Times New Roman" panose="02020603050405020304" pitchFamily="18" charset="0"/>
                <a:cs typeface="Times New Roman" panose="02020603050405020304" pitchFamily="18" charset="0"/>
              </a:rPr>
              <a:t>. M. A. Rahman, </a:t>
            </a:r>
            <a:r>
              <a:rPr lang="en-US" altLang="en-US" sz="2000" i="1" dirty="0">
                <a:latin typeface="Times New Roman" panose="02020603050405020304" pitchFamily="18" charset="0"/>
                <a:cs typeface="Times New Roman" panose="02020603050405020304" pitchFamily="18" charset="0"/>
              </a:rPr>
              <a:t>Recent Patents on Mechanical Eng.,</a:t>
            </a:r>
            <a:r>
              <a:rPr lang="en-US" altLang="en-US" sz="2000" dirty="0">
                <a:latin typeface="Times New Roman" panose="02020603050405020304" pitchFamily="18" charset="0"/>
                <a:cs typeface="Times New Roman" panose="02020603050405020304" pitchFamily="18" charset="0"/>
              </a:rPr>
              <a:t> 1, 65-67 (2008).</a:t>
            </a:r>
            <a:br>
              <a:rPr lang="en-US" altLang="en-US" sz="2000" dirty="0">
                <a:latin typeface="Times New Roman" panose="02020603050405020304" pitchFamily="18" charset="0"/>
                <a:cs typeface="Times New Roman" panose="02020603050405020304" pitchFamily="18" charset="0"/>
              </a:rPr>
            </a:br>
            <a:r>
              <a:rPr lang="tr-TR" altLang="en-US" sz="2000" dirty="0">
                <a:latin typeface="Times New Roman" panose="02020603050405020304" pitchFamily="18" charset="0"/>
                <a:cs typeface="Times New Roman" panose="02020603050405020304" pitchFamily="18" charset="0"/>
              </a:rPr>
              <a:t>6</a:t>
            </a:r>
            <a:r>
              <a:rPr lang="en-US" altLang="en-US" sz="2000" dirty="0">
                <a:latin typeface="Times New Roman" panose="02020603050405020304" pitchFamily="18" charset="0"/>
                <a:cs typeface="Times New Roman" panose="02020603050405020304" pitchFamily="18" charset="0"/>
              </a:rPr>
              <a:t>. R. D. James and  K. F. </a:t>
            </a:r>
            <a:r>
              <a:rPr lang="en-US" altLang="en-US" sz="2000" dirty="0" err="1">
                <a:latin typeface="Times New Roman" panose="02020603050405020304" pitchFamily="18" charset="0"/>
                <a:cs typeface="Times New Roman" panose="02020603050405020304" pitchFamily="18" charset="0"/>
              </a:rPr>
              <a:t>Hane</a:t>
            </a:r>
            <a:r>
              <a:rPr lang="en-US" altLang="en-US" sz="2000" dirty="0">
                <a:latin typeface="Times New Roman" panose="02020603050405020304" pitchFamily="18" charset="0"/>
                <a:cs typeface="Times New Roman" panose="02020603050405020304" pitchFamily="18" charset="0"/>
              </a:rPr>
              <a:t>,  </a:t>
            </a:r>
            <a:r>
              <a:rPr lang="en-US" altLang="en-US" sz="2000" i="1" dirty="0">
                <a:latin typeface="Times New Roman" panose="02020603050405020304" pitchFamily="18" charset="0"/>
                <a:cs typeface="Times New Roman" panose="02020603050405020304" pitchFamily="18" charset="0"/>
              </a:rPr>
              <a:t>Acta </a:t>
            </a:r>
            <a:r>
              <a:rPr lang="en-US" altLang="en-US" sz="2000" i="1" dirty="0" err="1">
                <a:latin typeface="Times New Roman" panose="02020603050405020304" pitchFamily="18" charset="0"/>
                <a:cs typeface="Times New Roman" panose="02020603050405020304" pitchFamily="18" charset="0"/>
              </a:rPr>
              <a:t>Materialia</a:t>
            </a:r>
            <a:r>
              <a:rPr lang="en-US" altLang="en-US" sz="2000" i="1"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48 (1), 197-222 (2000). </a:t>
            </a:r>
            <a:br>
              <a:rPr lang="tr-TR" altLang="en-US" sz="2000" dirty="0">
                <a:latin typeface="Times New Roman" panose="02020603050405020304" pitchFamily="18" charset="0"/>
                <a:cs typeface="Times New Roman" panose="02020603050405020304" pitchFamily="18" charset="0"/>
              </a:rPr>
            </a:br>
            <a:r>
              <a:rPr lang="tr-TR" altLang="en-US" sz="2000" dirty="0">
                <a:latin typeface="Times New Roman" panose="02020603050405020304" pitchFamily="18" charset="0"/>
                <a:cs typeface="Times New Roman" panose="02020603050405020304" pitchFamily="18" charset="0"/>
              </a:rPr>
              <a:t>7</a:t>
            </a:r>
            <a:r>
              <a:rPr lang="en-US" altLang="en-US" sz="2000" dirty="0">
                <a:latin typeface="Times New Roman" panose="02020603050405020304" pitchFamily="18" charset="0"/>
                <a:cs typeface="Times New Roman" panose="02020603050405020304" pitchFamily="18" charset="0"/>
              </a:rPr>
              <a:t>. L. Sun, W.M. Huang, Z. Ding, Y. Zhao, C.C. Wang, H. </a:t>
            </a:r>
            <a:r>
              <a:rPr lang="en-US" altLang="en-US" sz="2000" dirty="0" err="1">
                <a:latin typeface="Times New Roman" panose="02020603050405020304" pitchFamily="18" charset="0"/>
                <a:cs typeface="Times New Roman" panose="02020603050405020304" pitchFamily="18" charset="0"/>
              </a:rPr>
              <a:t>Purnawali</a:t>
            </a:r>
            <a:r>
              <a:rPr lang="en-US" altLang="en-US" sz="2000" dirty="0">
                <a:latin typeface="Times New Roman" panose="02020603050405020304" pitchFamily="18" charset="0"/>
                <a:cs typeface="Times New Roman" panose="02020603050405020304" pitchFamily="18" charset="0"/>
              </a:rPr>
              <a:t> and</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C. Tang, Stimulus-responsive shape memory materials: A review,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Materials &amp; Design, 33, January 2012, Pages 577–640</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8. Y.F.</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Hsu, W.H.</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Wang, The stress-induced martensitic transformation and</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Superelasticity in a β</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Cu–Zn alloy containing α1 plates, Materials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Characterization 48 (2002), 1–10.</a:t>
            </a:r>
            <a:endParaRPr lang="tr-TR" altLang="en-US" sz="2000" dirty="0">
              <a:latin typeface="Times New Roman" panose="02020603050405020304" pitchFamily="18" charset="0"/>
              <a:cs typeface="Times New Roman" panose="02020603050405020304" pitchFamily="18" charset="0"/>
            </a:endParaRPr>
          </a:p>
          <a:p>
            <a:pPr eaLnBrk="1" hangingPunct="1">
              <a:defRPr/>
            </a:pPr>
            <a:r>
              <a:rPr lang="tr-TR" altLang="en-US" sz="2000" dirty="0">
                <a:latin typeface="Times New Roman" panose="02020603050405020304" pitchFamily="18" charset="0"/>
                <a:cs typeface="Times New Roman" panose="02020603050405020304" pitchFamily="18" charset="0"/>
              </a:rPr>
              <a:t>9*. </a:t>
            </a:r>
            <a:r>
              <a:rPr lang="en-US" altLang="en-US" sz="2000" dirty="0">
                <a:latin typeface="Times New Roman" panose="02020603050405020304" pitchFamily="18" charset="0"/>
                <a:cs typeface="Times New Roman" panose="02020603050405020304" pitchFamily="18" charset="0"/>
              </a:rPr>
              <a:t>S</a:t>
            </a:r>
            <a:r>
              <a:rPr lang="tr-TR"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Barbarino</a:t>
            </a:r>
            <a:r>
              <a:rPr lang="en-US" altLang="en-US" sz="2000" dirty="0">
                <a:latin typeface="Times New Roman" panose="02020603050405020304" pitchFamily="18" charset="0"/>
                <a:cs typeface="Times New Roman" panose="02020603050405020304" pitchFamily="18" charset="0"/>
              </a:rPr>
              <a:t>, </a:t>
            </a:r>
            <a:r>
              <a:rPr lang="tr-TR" altLang="en-US" sz="2000" dirty="0">
                <a:latin typeface="Times New Roman" panose="02020603050405020304" pitchFamily="18" charset="0"/>
                <a:cs typeface="Times New Roman" panose="02020603050405020304" pitchFamily="18" charset="0"/>
              </a:rPr>
              <a:t>et al., </a:t>
            </a:r>
            <a:r>
              <a:rPr lang="en-US" altLang="en-US" sz="2000" dirty="0">
                <a:latin typeface="Times New Roman" panose="02020603050405020304" pitchFamily="18" charset="0"/>
                <a:cs typeface="Times New Roman" panose="02020603050405020304" pitchFamily="18" charset="0"/>
              </a:rPr>
              <a:t>A</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review</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on</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shape</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memory</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alloys</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with</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applications</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to</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morphing</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aircraft</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Smart</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Mater.</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Struct. 23 (2014)</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063001</a:t>
            </a: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(19pp), IOP </a:t>
            </a:r>
            <a:endParaRPr lang="tr-TR" altLang="en-US" sz="2000" dirty="0">
              <a:latin typeface="Times New Roman" panose="02020603050405020304" pitchFamily="18" charset="0"/>
              <a:cs typeface="Times New Roman" panose="02020603050405020304" pitchFamily="18" charset="0"/>
            </a:endParaRPr>
          </a:p>
          <a:p>
            <a:pPr eaLnBrk="1" hangingPunct="1">
              <a:defRPr/>
            </a:pP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Publishing</a:t>
            </a:r>
            <a:endParaRPr lang="tr-T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602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871F-E627-8CD5-840C-F816EAE4CD70}"/>
              </a:ext>
            </a:extLst>
          </p:cNvPr>
          <p:cNvSpPr>
            <a:spLocks noGrp="1"/>
          </p:cNvSpPr>
          <p:nvPr>
            <p:ph type="title"/>
          </p:nvPr>
        </p:nvSpPr>
        <p:spPr>
          <a:xfrm>
            <a:off x="387039" y="-313184"/>
            <a:ext cx="8229600" cy="778368"/>
          </a:xfrm>
        </p:spPr>
        <p:txBody>
          <a:bodyPr/>
          <a:lstStyle/>
          <a:p>
            <a:endParaRPr lang="en-US" dirty="0"/>
          </a:p>
        </p:txBody>
      </p:sp>
      <p:sp>
        <p:nvSpPr>
          <p:cNvPr id="4" name="Rectangle 3">
            <a:extLst>
              <a:ext uri="{FF2B5EF4-FFF2-40B4-BE49-F238E27FC236}">
                <a16:creationId xmlns:a16="http://schemas.microsoft.com/office/drawing/2014/main" id="{2985542A-F5CF-DA2A-AF20-91A208EA984A}"/>
              </a:ext>
            </a:extLst>
          </p:cNvPr>
          <p:cNvSpPr>
            <a:spLocks noGrp="1" noChangeArrowheads="1"/>
          </p:cNvSpPr>
          <p:nvPr>
            <p:ph idx="1"/>
          </p:nvPr>
        </p:nvSpPr>
        <p:spPr>
          <a:xfrm>
            <a:off x="457200" y="1600200"/>
            <a:ext cx="8229600" cy="4525963"/>
          </a:xfrm>
        </p:spPr>
        <p:txBody>
          <a:bodyPr/>
          <a:lstStyle/>
          <a:p>
            <a:pPr eaLnBrk="1" hangingPunct="1">
              <a:buFontTx/>
              <a:buNone/>
            </a:pPr>
            <a:endParaRPr lang="tr-TR" altLang="en-US" dirty="0"/>
          </a:p>
          <a:p>
            <a:pPr eaLnBrk="1" hangingPunct="1">
              <a:buFontTx/>
              <a:buNone/>
            </a:pPr>
            <a:endParaRPr lang="en-US" altLang="en-US" dirty="0"/>
          </a:p>
        </p:txBody>
      </p:sp>
      <p:sp>
        <p:nvSpPr>
          <p:cNvPr id="5" name="Rectangle 2">
            <a:extLst>
              <a:ext uri="{FF2B5EF4-FFF2-40B4-BE49-F238E27FC236}">
                <a16:creationId xmlns:a16="http://schemas.microsoft.com/office/drawing/2014/main" id="{F3CF0BD3-1440-A8FE-EBD8-58560A1207A6}"/>
              </a:ext>
            </a:extLst>
          </p:cNvPr>
          <p:cNvSpPr txBox="1">
            <a:spLocks noChangeArrowheads="1"/>
          </p:cNvSpPr>
          <p:nvPr/>
        </p:nvSpPr>
        <p:spPr>
          <a:xfrm>
            <a:off x="2483768" y="3140968"/>
            <a:ext cx="4419600" cy="2667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a:latin typeface="Times New Roman" panose="02020603050405020304" pitchFamily="18" charset="0"/>
                <a:cs typeface="Times New Roman" panose="02020603050405020304" pitchFamily="18" charset="0"/>
              </a:rPr>
              <a:t>Thank you very much </a:t>
            </a:r>
            <a:br>
              <a:rPr lang="tr-TR"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for your attention</a:t>
            </a:r>
            <a:r>
              <a:rPr lang="tr-TR" altLang="en-US" sz="3600" dirty="0">
                <a:latin typeface="Times New Roman" panose="02020603050405020304" pitchFamily="18" charset="0"/>
                <a:cs typeface="Times New Roman" panose="02020603050405020304" pitchFamily="18" charset="0"/>
              </a:rPr>
              <a:t>!</a:t>
            </a:r>
            <a:r>
              <a:rPr lang="tr-TR" altLang="en-US" sz="3200" dirty="0">
                <a:solidFill>
                  <a:srgbClr val="0000FF"/>
                </a:solidFill>
                <a:latin typeface="Times New Roman" panose="02020603050405020304" pitchFamily="18" charset="0"/>
                <a:cs typeface="Times New Roman" panose="02020603050405020304" pitchFamily="18" charset="0"/>
              </a:rPr>
              <a:t> </a:t>
            </a:r>
            <a:r>
              <a:rPr lang="tr-TR" altLang="en-US" sz="3200" dirty="0">
                <a:solidFill>
                  <a:srgbClr val="009900"/>
                </a:solidFill>
                <a:latin typeface="Times New Roman" panose="02020603050405020304" pitchFamily="18" charset="0"/>
              </a:rPr>
              <a:t> </a:t>
            </a:r>
          </a:p>
        </p:txBody>
      </p:sp>
      <p:pic>
        <p:nvPicPr>
          <p:cNvPr id="6" name="Picture 4" descr="Text, letter&#10;&#10;Description automatically generated">
            <a:extLst>
              <a:ext uri="{FF2B5EF4-FFF2-40B4-BE49-F238E27FC236}">
                <a16:creationId xmlns:a16="http://schemas.microsoft.com/office/drawing/2014/main" id="{6258CD09-3BF9-C8AE-66D6-4FD9E3F312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897" y="1076347"/>
            <a:ext cx="25733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 red flower in a vase&#10;&#10;Description automatically generated">
            <a:extLst>
              <a:ext uri="{FF2B5EF4-FFF2-40B4-BE49-F238E27FC236}">
                <a16:creationId xmlns:a16="http://schemas.microsoft.com/office/drawing/2014/main" id="{6BDBB620-63BA-54B8-6103-2F77FF5FC7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543" y="1006929"/>
            <a:ext cx="2101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ext&#10;&#10;Description automatically generated">
            <a:extLst>
              <a:ext uri="{FF2B5EF4-FFF2-40B4-BE49-F238E27FC236}">
                <a16:creationId xmlns:a16="http://schemas.microsoft.com/office/drawing/2014/main" id="{0367567E-5D23-1AEA-7D0F-73226128A2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646" y="1050242"/>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Masaüstü\imagesCASR9VFS.jpg">
            <a:extLst>
              <a:ext uri="{FF2B5EF4-FFF2-40B4-BE49-F238E27FC236}">
                <a16:creationId xmlns:a16="http://schemas.microsoft.com/office/drawing/2014/main" id="{C793CEEE-DE13-A01C-57E7-AEF2860FC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170441"/>
            <a:ext cx="22812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3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5BE3-603E-7A6A-7342-5DF0CAB238EE}"/>
              </a:ext>
            </a:extLst>
          </p:cNvPr>
          <p:cNvSpPr>
            <a:spLocks noGrp="1"/>
          </p:cNvSpPr>
          <p:nvPr>
            <p:ph type="title"/>
          </p:nvPr>
        </p:nvSpPr>
        <p:spPr/>
        <p:txBody>
          <a:bodyPr>
            <a:normAutofit/>
          </a:bodyPr>
          <a:lstStyle/>
          <a:p>
            <a:r>
              <a:rPr lang="en-US" altLang="en-US" sz="2800" dirty="0">
                <a:latin typeface="Times New Roman" panose="02020603050405020304" pitchFamily="18" charset="0"/>
                <a:cs typeface="Times New Roman" panose="02020603050405020304" pitchFamily="18" charset="0"/>
              </a:rPr>
              <a:t>Processing of SME and SE in bulk level</a:t>
            </a:r>
            <a:endParaRPr lang="en-US" sz="2800" dirty="0"/>
          </a:p>
        </p:txBody>
      </p:sp>
      <p:graphicFrame>
        <p:nvGraphicFramePr>
          <p:cNvPr id="4" name="Object 4">
            <a:extLst>
              <a:ext uri="{FF2B5EF4-FFF2-40B4-BE49-F238E27FC236}">
                <a16:creationId xmlns:a16="http://schemas.microsoft.com/office/drawing/2014/main" id="{2C4C08CF-26F6-6080-4207-B2D0BB22A562}"/>
              </a:ext>
            </a:extLst>
          </p:cNvPr>
          <p:cNvGraphicFramePr>
            <a:graphicFrameLocks noGrp="1" noChangeAspect="1"/>
          </p:cNvGraphicFramePr>
          <p:nvPr>
            <p:ph idx="1"/>
          </p:nvPr>
        </p:nvGraphicFramePr>
        <p:xfrm>
          <a:off x="2286000" y="2148681"/>
          <a:ext cx="4572000" cy="3429000"/>
        </p:xfrm>
        <a:graphic>
          <a:graphicData uri="http://schemas.openxmlformats.org/presentationml/2006/ole">
            <mc:AlternateContent xmlns:mc="http://schemas.openxmlformats.org/markup-compatibility/2006">
              <mc:Choice xmlns:v="urn:schemas-microsoft-com:vml" Requires="v">
                <p:oleObj name="Slayt" r:id="rId2" imgW="4572139" imgH="3429123" progId="PowerPoint.Slide.8">
                  <p:embed/>
                </p:oleObj>
              </mc:Choice>
              <mc:Fallback>
                <p:oleObj name="Slayt" r:id="rId2" imgW="4572139" imgH="3429123" progId="PowerPoint.Slide.8">
                  <p:embed/>
                  <p:pic>
                    <p:nvPicPr>
                      <p:cNvPr id="9219" name="Object 4">
                        <a:extLst>
                          <a:ext uri="{FF2B5EF4-FFF2-40B4-BE49-F238E27FC236}">
                            <a16:creationId xmlns:a16="http://schemas.microsoft.com/office/drawing/2014/main" id="{CD7CA88A-53B9-4E85-929A-276A07413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48681"/>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1004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64AB-A183-B153-01D1-940C44CEDAFA}"/>
              </a:ext>
            </a:extLst>
          </p:cNvPr>
          <p:cNvSpPr>
            <a:spLocks noGrp="1"/>
          </p:cNvSpPr>
          <p:nvPr>
            <p:ph type="title"/>
          </p:nvPr>
        </p:nvSpPr>
        <p:spPr/>
        <p:txBody>
          <a:bodyPr>
            <a:normAutofit/>
          </a:bodyPr>
          <a:lstStyle/>
          <a:p>
            <a:r>
              <a:rPr lang="en-US" altLang="en-US" sz="2800" b="1" dirty="0">
                <a:latin typeface="Times New Roman" panose="02020603050405020304" pitchFamily="18" charset="0"/>
                <a:cs typeface="Times New Roman" panose="02020603050405020304" pitchFamily="18" charset="0"/>
              </a:rPr>
              <a:t>Shape Memory Effect (SME) and Superelasticity</a:t>
            </a:r>
            <a:r>
              <a:rPr lang="tr-TR"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(SE)</a:t>
            </a:r>
            <a:endParaRPr lang="en-US" sz="2800" dirty="0"/>
          </a:p>
        </p:txBody>
      </p:sp>
      <p:sp>
        <p:nvSpPr>
          <p:cNvPr id="3" name="Content Placeholder 2">
            <a:extLst>
              <a:ext uri="{FF2B5EF4-FFF2-40B4-BE49-F238E27FC236}">
                <a16:creationId xmlns:a16="http://schemas.microsoft.com/office/drawing/2014/main" id="{8BF313BD-2509-563F-B5E0-97F9D964742E}"/>
              </a:ext>
            </a:extLst>
          </p:cNvPr>
          <p:cNvSpPr>
            <a:spLocks noGrp="1"/>
          </p:cNvSpPr>
          <p:nvPr>
            <p:ph idx="1"/>
          </p:nvPr>
        </p:nvSpPr>
        <p:spPr/>
        <p:txBody>
          <a:bodyPr>
            <a:normAutofit fontScale="77500" lnSpcReduction="20000"/>
          </a:bodyPr>
          <a:lstStyle/>
          <a:p>
            <a:pPr marL="0" indent="0" algn="just">
              <a:lnSpc>
                <a:spcPct val="150000"/>
              </a:lnSpc>
              <a:buNone/>
            </a:pPr>
            <a:r>
              <a:rPr lang="en-US" altLang="en-US" sz="3300" dirty="0">
                <a:latin typeface="Times New Roman" panose="02020603050405020304" pitchFamily="18" charset="0"/>
              </a:rPr>
              <a:t>Shape Memory Effect   is governed by crystallographic transformations, thermal and stress induced </a:t>
            </a:r>
            <a:r>
              <a:rPr lang="en-US" altLang="en-US" sz="3300" b="1" dirty="0">
                <a:solidFill>
                  <a:srgbClr val="3333FF"/>
                </a:solidFill>
                <a:latin typeface="Times New Roman" panose="02020603050405020304" pitchFamily="18" charset="0"/>
              </a:rPr>
              <a:t>martensitic transformations</a:t>
            </a:r>
            <a:r>
              <a:rPr lang="en-US" altLang="en-US" sz="3300" dirty="0">
                <a:latin typeface="Times New Roman" panose="02020603050405020304" pitchFamily="18" charset="0"/>
              </a:rPr>
              <a:t> and evaluated by the structural changes in atomic scale and crystallographic level.</a:t>
            </a:r>
          </a:p>
          <a:p>
            <a:pPr marL="0" indent="0" algn="just">
              <a:lnSpc>
                <a:spcPct val="150000"/>
              </a:lnSpc>
              <a:buNone/>
            </a:pPr>
            <a:r>
              <a:rPr lang="en-US" altLang="en-US" sz="3300" dirty="0">
                <a:latin typeface="Times New Roman" panose="02020603050405020304" pitchFamily="18" charset="0"/>
                <a:cs typeface="Times New Roman" panose="02020603050405020304" pitchFamily="18" charset="0"/>
              </a:rPr>
              <a:t> Superelasticity is also result of stress induced martensitic transformation and performed with mechanically stressing and releasing in elasticity limit at a constant temperature in the parent austenite phase region.  </a:t>
            </a:r>
            <a:endParaRPr lang="tr-TR" altLang="en-US" sz="33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655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E775-C50D-CAA3-2255-15825C464583}"/>
              </a:ext>
            </a:extLst>
          </p:cNvPr>
          <p:cNvSpPr>
            <a:spLocks noGrp="1"/>
          </p:cNvSpPr>
          <p:nvPr>
            <p:ph type="title"/>
          </p:nvPr>
        </p:nvSpPr>
        <p:spPr/>
        <p:txBody>
          <a:bodyPr>
            <a:normAutofit/>
          </a:bodyPr>
          <a:lstStyle/>
          <a:p>
            <a:r>
              <a:rPr lang="en-US" altLang="en-US" sz="3200" dirty="0">
                <a:latin typeface="Times New Roman" panose="02020603050405020304" pitchFamily="18" charset="0"/>
              </a:rPr>
              <a:t>Temperature Hysteresis of Shape Memory Alloys</a:t>
            </a:r>
            <a:endParaRPr lang="en-US" sz="3200" dirty="0"/>
          </a:p>
        </p:txBody>
      </p:sp>
      <p:sp>
        <p:nvSpPr>
          <p:cNvPr id="3" name="Content Placeholder 2">
            <a:extLst>
              <a:ext uri="{FF2B5EF4-FFF2-40B4-BE49-F238E27FC236}">
                <a16:creationId xmlns:a16="http://schemas.microsoft.com/office/drawing/2014/main" id="{A8FAFAEB-0F1D-6C49-4C5A-AB709CD71A15}"/>
              </a:ext>
            </a:extLst>
          </p:cNvPr>
          <p:cNvSpPr>
            <a:spLocks noGrp="1"/>
          </p:cNvSpPr>
          <p:nvPr>
            <p:ph idx="1"/>
          </p:nvPr>
        </p:nvSpPr>
        <p:spPr/>
        <p:txBody>
          <a:bodyPr/>
          <a:lstStyle/>
          <a:p>
            <a:endParaRPr lang="en-US" dirty="0"/>
          </a:p>
          <a:p>
            <a:endParaRPr lang="en-US" dirty="0"/>
          </a:p>
        </p:txBody>
      </p:sp>
      <p:pic>
        <p:nvPicPr>
          <p:cNvPr id="6147" name="Picture 4">
            <a:extLst>
              <a:ext uri="{FF2B5EF4-FFF2-40B4-BE49-F238E27FC236}">
                <a16:creationId xmlns:a16="http://schemas.microsoft.com/office/drawing/2014/main" id="{BB67A268-C2F9-4A3A-87CE-A6D683A17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47850" y="1847850"/>
            <a:ext cx="5448300" cy="340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295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A140-6228-0DAE-A8F4-661AB4F9EA24}"/>
              </a:ext>
            </a:extLst>
          </p:cNvPr>
          <p:cNvSpPr>
            <a:spLocks noGrp="1"/>
          </p:cNvSpPr>
          <p:nvPr>
            <p:ph type="title"/>
          </p:nvPr>
        </p:nvSpPr>
        <p:spPr/>
        <p:txBody>
          <a:bodyPr>
            <a:normAutofit/>
          </a:bodyPr>
          <a:lstStyle/>
          <a:p>
            <a:r>
              <a:rPr lang="en-US" altLang="en-US" sz="3200" b="1" dirty="0">
                <a:latin typeface="Times New Roman" panose="02020603050405020304" pitchFamily="18" charset="0"/>
                <a:cs typeface="Times New Roman" panose="02020603050405020304" pitchFamily="18" charset="0"/>
              </a:rPr>
              <a:t>Shape Memory Effect (</a:t>
            </a:r>
            <a:r>
              <a:rPr lang="en-US" altLang="en-US" sz="2800" b="1" dirty="0">
                <a:latin typeface="Times New Roman" panose="02020603050405020304" pitchFamily="18" charset="0"/>
                <a:cs typeface="Times New Roman" panose="02020603050405020304" pitchFamily="18" charset="0"/>
              </a:rPr>
              <a:t>SME</a:t>
            </a:r>
            <a:r>
              <a:rPr lang="en-US" altLang="en-US" sz="3200" b="1" dirty="0">
                <a:latin typeface="Times New Roman" panose="02020603050405020304" pitchFamily="18" charset="0"/>
                <a:cs typeface="Times New Roman" panose="02020603050405020304" pitchFamily="18" charset="0"/>
              </a:rPr>
              <a:t>) and Superelasticity</a:t>
            </a:r>
            <a:r>
              <a:rPr lang="tr-TR" altLang="en-US" sz="3200" b="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SE</a:t>
            </a:r>
            <a:r>
              <a:rPr lang="en-US" altLang="en-US" sz="3200" b="1" dirty="0">
                <a:latin typeface="Times New Roman" panose="02020603050405020304" pitchFamily="18" charset="0"/>
                <a:cs typeface="Times New Roman" panose="02020603050405020304" pitchFamily="18" charset="0"/>
              </a:rPr>
              <a:t>)</a:t>
            </a:r>
            <a:endParaRPr lang="en-US" sz="3200" dirty="0"/>
          </a:p>
        </p:txBody>
      </p:sp>
      <p:sp>
        <p:nvSpPr>
          <p:cNvPr id="3" name="Content Placeholder 2">
            <a:extLst>
              <a:ext uri="{FF2B5EF4-FFF2-40B4-BE49-F238E27FC236}">
                <a16:creationId xmlns:a16="http://schemas.microsoft.com/office/drawing/2014/main" id="{502BF8E2-490D-F5BA-7283-ACE7313AA8FB}"/>
              </a:ext>
            </a:extLst>
          </p:cNvPr>
          <p:cNvSpPr>
            <a:spLocks noGrp="1"/>
          </p:cNvSpPr>
          <p:nvPr>
            <p:ph idx="1"/>
          </p:nvPr>
        </p:nvSpPr>
        <p:spPr/>
        <p:txBody>
          <a:bodyPr>
            <a:normAutofit fontScale="85000" lnSpcReduction="20000"/>
          </a:bodyPr>
          <a:lstStyle/>
          <a:p>
            <a:pPr marL="0" indent="0" algn="just">
              <a:lnSpc>
                <a:spcPct val="150000"/>
              </a:lnSpc>
              <a:buNone/>
            </a:pPr>
            <a:r>
              <a:rPr lang="en-US" altLang="en-US" sz="3200" dirty="0">
                <a:latin typeface="Times New Roman" panose="02020603050405020304" pitchFamily="18" charset="0"/>
              </a:rPr>
              <a:t>Shape Memory Effect   is governed by crystallographic transformations, thermal and stress induced </a:t>
            </a:r>
            <a:r>
              <a:rPr lang="en-US" altLang="en-US" sz="3200" b="1" dirty="0">
                <a:solidFill>
                  <a:srgbClr val="3333FF"/>
                </a:solidFill>
                <a:latin typeface="Times New Roman" panose="02020603050405020304" pitchFamily="18" charset="0"/>
              </a:rPr>
              <a:t>martensitic transformations</a:t>
            </a:r>
            <a:r>
              <a:rPr lang="en-US" altLang="en-US" sz="3200" dirty="0">
                <a:latin typeface="Times New Roman" panose="02020603050405020304" pitchFamily="18" charset="0"/>
              </a:rPr>
              <a:t> and evaluated by the structural changes in atomic scale and crystallographic level.</a:t>
            </a:r>
          </a:p>
          <a:p>
            <a:pPr marL="0" indent="0" algn="just">
              <a:lnSpc>
                <a:spcPct val="150000"/>
              </a:lnSpc>
              <a:buNone/>
            </a:pPr>
            <a:r>
              <a:rPr lang="en-US" altLang="en-US" sz="3200" dirty="0">
                <a:latin typeface="Times New Roman" panose="02020603050405020304" pitchFamily="18" charset="0"/>
                <a:cs typeface="Times New Roman" panose="02020603050405020304" pitchFamily="18" charset="0"/>
              </a:rPr>
              <a:t> Superelasticity is also result of stress induced martensitic transformation and performed with mechanically stressing and releasing in elasticity limit at a constant temperature in the parent austenite phase region.  </a:t>
            </a:r>
            <a:endParaRPr lang="tr-TR" alt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121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6DB8-1C52-D0BD-B038-826B3F57DFEC}"/>
              </a:ext>
            </a:extLst>
          </p:cNvPr>
          <p:cNvSpPr>
            <a:spLocks noGrp="1"/>
          </p:cNvSpPr>
          <p:nvPr>
            <p:ph type="title"/>
          </p:nvPr>
        </p:nvSpPr>
        <p:spPr/>
        <p:txBody>
          <a:bodyPr>
            <a:normAutofit/>
          </a:bodyPr>
          <a:lstStyle/>
          <a:p>
            <a:r>
              <a:rPr lang="tr-TR" altLang="en-US" sz="3200" b="1" dirty="0">
                <a:latin typeface="Times New Roman" panose="02020603050405020304" pitchFamily="18" charset="0"/>
              </a:rPr>
              <a:t>SME</a:t>
            </a:r>
            <a:r>
              <a:rPr lang="en-US" altLang="en-US" sz="3200" b="1" dirty="0">
                <a:latin typeface="Times New Roman" panose="02020603050405020304" pitchFamily="18" charset="0"/>
              </a:rPr>
              <a:t>, SE</a:t>
            </a:r>
            <a:r>
              <a:rPr lang="tr-TR" altLang="en-US" sz="3200" b="1" dirty="0">
                <a:latin typeface="Times New Roman" panose="02020603050405020304" pitchFamily="18" charset="0"/>
              </a:rPr>
              <a:t> </a:t>
            </a:r>
            <a:r>
              <a:rPr lang="en-US" altLang="en-US" sz="3200" b="1" dirty="0">
                <a:latin typeface="Times New Roman" panose="02020603050405020304" pitchFamily="18" charset="0"/>
              </a:rPr>
              <a:t>and</a:t>
            </a:r>
            <a:r>
              <a:rPr lang="tr-TR" altLang="en-US" sz="3200" b="1" dirty="0">
                <a:latin typeface="Times New Roman" panose="02020603050405020304" pitchFamily="18" charset="0"/>
              </a:rPr>
              <a:t> </a:t>
            </a:r>
            <a:r>
              <a:rPr lang="en-US" altLang="en-US" sz="3200" b="1" dirty="0">
                <a:latin typeface="Times New Roman" panose="02020603050405020304" pitchFamily="18" charset="0"/>
              </a:rPr>
              <a:t>Martensitic Transformations</a:t>
            </a:r>
            <a:endParaRPr lang="en-US" sz="3200" dirty="0"/>
          </a:p>
        </p:txBody>
      </p:sp>
      <p:sp>
        <p:nvSpPr>
          <p:cNvPr id="3" name="Content Placeholder 2">
            <a:extLst>
              <a:ext uri="{FF2B5EF4-FFF2-40B4-BE49-F238E27FC236}">
                <a16:creationId xmlns:a16="http://schemas.microsoft.com/office/drawing/2014/main" id="{E641D8DB-F83B-46BB-16AA-C0CBD9AC18ED}"/>
              </a:ext>
            </a:extLst>
          </p:cNvPr>
          <p:cNvSpPr>
            <a:spLocks noGrp="1"/>
          </p:cNvSpPr>
          <p:nvPr>
            <p:ph idx="1"/>
          </p:nvPr>
        </p:nvSpPr>
        <p:spPr/>
        <p:txBody>
          <a:bodyPr>
            <a:normAutofit fontScale="85000" lnSpcReduction="20000"/>
          </a:bodyPr>
          <a:lstStyle/>
          <a:p>
            <a:pPr marL="0" indent="0" algn="just">
              <a:lnSpc>
                <a:spcPct val="80000"/>
              </a:lnSpc>
              <a:buNone/>
            </a:pPr>
            <a:r>
              <a:rPr lang="en-US" altLang="en-US" sz="3200" dirty="0">
                <a:latin typeface="Times New Roman" panose="02020603050405020304" pitchFamily="18" charset="0"/>
              </a:rPr>
              <a:t>Shape memory </a:t>
            </a:r>
            <a:r>
              <a:rPr lang="en-GB" altLang="en-US" sz="3200" dirty="0">
                <a:latin typeface="Times New Roman" panose="02020603050405020304" pitchFamily="18" charset="0"/>
              </a:rPr>
              <a:t>behaviour</a:t>
            </a:r>
            <a:r>
              <a:rPr lang="en-US" altLang="en-US" sz="3200" dirty="0">
                <a:latin typeface="Times New Roman" panose="02020603050405020304" pitchFamily="18" charset="0"/>
              </a:rPr>
              <a:t> is evaluated by the microstructural</a:t>
            </a:r>
            <a:r>
              <a:rPr lang="tr-TR" altLang="en-US" sz="3200" dirty="0">
                <a:latin typeface="Times New Roman" panose="02020603050405020304" pitchFamily="18" charset="0"/>
              </a:rPr>
              <a:t> </a:t>
            </a:r>
            <a:r>
              <a:rPr lang="en-US" altLang="en-US" sz="3200" dirty="0">
                <a:latin typeface="Times New Roman" panose="02020603050405020304" pitchFamily="18" charset="0"/>
              </a:rPr>
              <a:t>changes in atomic scale caused by</a:t>
            </a:r>
            <a:r>
              <a:rPr lang="tr-TR" altLang="en-US" sz="3200" dirty="0">
                <a:latin typeface="Times New Roman" panose="02020603050405020304" pitchFamily="18" charset="0"/>
              </a:rPr>
              <a:t> </a:t>
            </a:r>
            <a:r>
              <a:rPr lang="en-US" altLang="en-US" sz="3200" dirty="0">
                <a:latin typeface="Times New Roman" panose="02020603050405020304" pitchFamily="18" charset="0"/>
              </a:rPr>
              <a:t>internal stresses, and shape chance occurs in bulk level. Shape memory effect is governed by thermal, and stress induced martensitic transformations.</a:t>
            </a:r>
          </a:p>
          <a:p>
            <a:pPr marL="0" indent="0" algn="just">
              <a:lnSpc>
                <a:spcPct val="80000"/>
              </a:lnSpc>
              <a:buNone/>
            </a:pPr>
            <a:r>
              <a:rPr lang="en-US" sz="3200" dirty="0">
                <a:effectLst/>
                <a:latin typeface="Times New Roman" panose="02020603050405020304" pitchFamily="18" charset="0"/>
                <a:ea typeface="Times New Roman" panose="02020603050405020304" pitchFamily="18" charset="0"/>
              </a:rPr>
              <a:t>Thermal induced martensitic transformations   occur with cooperative movements of atoms by means of lattice invariant shear in &lt;110 &gt; -type directions on the {110} - type planes of austenite matrix and ordered parent phase structures turn into twinned martensite structures.  The twinned structures turn into detwinned martensite structures by means of stress induced transformation by stressing the material in the martensitic condition</a:t>
            </a:r>
            <a:r>
              <a:rPr lang="en-US" sz="2400" dirty="0">
                <a:effectLst/>
                <a:latin typeface="Times New Roman" panose="02020603050405020304" pitchFamily="18" charset="0"/>
                <a:ea typeface="Times New Roman" panose="02020603050405020304" pitchFamily="18" charset="0"/>
              </a:rPr>
              <a:t>. </a:t>
            </a:r>
            <a:endParaRPr lang="tr-TR" altLang="en-US" sz="3200" dirty="0">
              <a:solidFill>
                <a:srgbClr val="0000CC"/>
              </a:solidFill>
              <a:latin typeface="Times New Roman" panose="02020603050405020304" pitchFamily="18" charset="0"/>
            </a:endParaRPr>
          </a:p>
          <a:p>
            <a:pPr marL="0" indent="0" algn="just">
              <a:lnSpc>
                <a:spcPct val="80000"/>
              </a:lnSpc>
              <a:buNone/>
            </a:pPr>
            <a:r>
              <a:rPr lang="en-US" altLang="en-US" sz="3200" dirty="0">
                <a:solidFill>
                  <a:srgbClr val="0000CC"/>
                </a:solidFill>
                <a:latin typeface="Times New Roman" panose="02020603050405020304" pitchFamily="18" charset="0"/>
              </a:rPr>
              <a:t>Superelasticity is also governed by stress induced martensitic transformation and ordered parent phase structures turn into detwinned martensite structure with stressing. </a:t>
            </a:r>
          </a:p>
          <a:p>
            <a:endParaRPr lang="en-US" dirty="0"/>
          </a:p>
        </p:txBody>
      </p:sp>
    </p:spTree>
    <p:extLst>
      <p:ext uri="{BB962C8B-B14F-4D97-AF65-F5344CB8AC3E}">
        <p14:creationId xmlns:p14="http://schemas.microsoft.com/office/powerpoint/2010/main" val="17784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7ED5-1FFA-17C6-D1E1-4A7ABD62D67F}"/>
              </a:ext>
            </a:extLst>
          </p:cNvPr>
          <p:cNvSpPr>
            <a:spLocks noGrp="1"/>
          </p:cNvSpPr>
          <p:nvPr>
            <p:ph type="title"/>
          </p:nvPr>
        </p:nvSpPr>
        <p:spPr>
          <a:xfrm>
            <a:off x="457200" y="274638"/>
            <a:ext cx="8229600" cy="1858218"/>
          </a:xfrm>
        </p:spPr>
        <p:txBody>
          <a:bodyPr>
            <a:normAutofit fontScale="90000"/>
          </a:bodyPr>
          <a:lstStyle/>
          <a:p>
            <a:r>
              <a:rPr lang="en-US" altLang="en-US" sz="2400" b="1" dirty="0">
                <a:latin typeface="Times New Roman" panose="02020603050405020304" pitchFamily="18" charset="0"/>
              </a:rPr>
              <a:t>Schematic of Shape Memory Cycle</a:t>
            </a:r>
            <a:br>
              <a:rPr lang="tr-TR" altLang="en-US" sz="2400" b="1" dirty="0">
                <a:latin typeface="Times New Roman" panose="02020603050405020304" pitchFamily="18" charset="0"/>
              </a:rPr>
            </a:br>
            <a:r>
              <a:rPr lang="en-US" altLang="en-US" sz="2000" dirty="0">
                <a:latin typeface="Times New Roman" panose="02020603050405020304" pitchFamily="18" charset="0"/>
              </a:rPr>
              <a:t>High symmetric ordered austenite phase structures turn into the twinned structures, martensite variants blue and green), on cooling. Twinned martensite structures turn into the detwinned martensite structure, by means of stress induced martensitic transformation with stressing at low temperature. Detwinned martensite structures revert back to the ordered parent phase structures, by means of reverse austenitic transformation upon heating.</a:t>
            </a:r>
            <a:endParaRPr lang="en-US" sz="2000" dirty="0"/>
          </a:p>
        </p:txBody>
      </p:sp>
      <p:pic>
        <p:nvPicPr>
          <p:cNvPr id="4" name="Picture 4">
            <a:extLst>
              <a:ext uri="{FF2B5EF4-FFF2-40B4-BE49-F238E27FC236}">
                <a16:creationId xmlns:a16="http://schemas.microsoft.com/office/drawing/2014/main" id="{BB086479-4614-62B0-0139-B86D2975F0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648" y="2708920"/>
            <a:ext cx="6096000" cy="322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45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5A93386-0A7E-4569-9AA9-B0284606242B}"/>
              </a:ext>
            </a:extLst>
          </p:cNvPr>
          <p:cNvSpPr>
            <a:spLocks noGrp="1" noChangeArrowheads="1"/>
          </p:cNvSpPr>
          <p:nvPr>
            <p:ph type="title"/>
          </p:nvPr>
        </p:nvSpPr>
        <p:spPr>
          <a:xfrm>
            <a:off x="1485900" y="476672"/>
            <a:ext cx="6115050" cy="1809328"/>
          </a:xfrm>
        </p:spPr>
        <p:txBody>
          <a:bodyPr>
            <a:noAutofit/>
          </a:bodyPr>
          <a:lstStyle/>
          <a:p>
            <a:pPr eaLnBrk="1" hangingPunct="1"/>
            <a:r>
              <a:rPr lang="en-US" altLang="en-US" sz="2000" b="1" dirty="0">
                <a:latin typeface="Times New Roman" panose="02020603050405020304" pitchFamily="18" charset="0"/>
              </a:rPr>
              <a:t>Schematic of Superelasticity</a:t>
            </a:r>
            <a:br>
              <a:rPr lang="en-US" altLang="en-US" sz="2000" b="1" dirty="0">
                <a:latin typeface="Times New Roman" panose="02020603050405020304" pitchFamily="18" charset="0"/>
              </a:rPr>
            </a:br>
            <a:r>
              <a:rPr lang="en-US" altLang="en-US" sz="2000" dirty="0">
                <a:latin typeface="Times New Roman" panose="02020603050405020304" pitchFamily="18" charset="0"/>
              </a:rPr>
              <a:t>Stressing of the material in high temperature parent phase region, parent phase can generate stress-stabilized martensite, which reduces the energy required to accommodate an applied deformation. Material structure turns into the ordered parent phase structure upon removing the stress.</a:t>
            </a:r>
            <a:endParaRPr lang="tr-TR" altLang="en-US" sz="2000" dirty="0">
              <a:latin typeface="Times New Roman" panose="02020603050405020304" pitchFamily="18" charset="0"/>
            </a:endParaRPr>
          </a:p>
        </p:txBody>
      </p:sp>
      <p:pic>
        <p:nvPicPr>
          <p:cNvPr id="12291" name="Picture 4">
            <a:extLst>
              <a:ext uri="{FF2B5EF4-FFF2-40B4-BE49-F238E27FC236}">
                <a16:creationId xmlns:a16="http://schemas.microsoft.com/office/drawing/2014/main" id="{C956403B-2483-4421-A168-18A53EAB699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11053" y="2852936"/>
            <a:ext cx="3721894" cy="2703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1751</Words>
  <Application>Microsoft Office PowerPoint</Application>
  <PresentationFormat>On-screen Show (4:3)</PresentationFormat>
  <Paragraphs>71</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Office Theme</vt:lpstr>
      <vt:lpstr>Slayt</vt:lpstr>
      <vt:lpstr>PowerPoint Presentation</vt:lpstr>
      <vt:lpstr>Shape Memory Alloys and Shape Memory Effect</vt:lpstr>
      <vt:lpstr>Processing of SME and SE in bulk level</vt:lpstr>
      <vt:lpstr>Shape Memory Effect (SME) and Superelasticity (SE)</vt:lpstr>
      <vt:lpstr>Temperature Hysteresis of Shape Memory Alloys</vt:lpstr>
      <vt:lpstr>Shape Memory Effect (SME) and Superelasticity (SE)</vt:lpstr>
      <vt:lpstr>SME, SE and Martensitic Transformations</vt:lpstr>
      <vt:lpstr>Schematic of Shape Memory Cycle High symmetric ordered austenite phase structures turn into the twinned structures, martensite variants blue and green), on cooling. Twinned martensite structures turn into the detwinned martensite structure, by means of stress induced martensitic transformation with stressing at low temperature. Detwinned martensite structures revert back to the ordered parent phase structures, by means of reverse austenitic transformation upon heating.</vt:lpstr>
      <vt:lpstr>Schematic of Superelasticity Stressing of the material in high temperature parent phase region, parent phase can generate stress-stabilized martensite, which reduces the energy required to accommodate an applied deformation. Material structure turns into the ordered parent phase structure upon removing the stress.</vt:lpstr>
      <vt:lpstr>Superelastic behaviour and stress-strain diagram of Superelaticity!  Stress-strain curve exhibit non-linear behavior, and stressing and releasing paths are different, and hysteresis loop refers to the energy dissipation.</vt:lpstr>
      <vt:lpstr>Basic β - phase structures</vt:lpstr>
      <vt:lpstr>Experimental</vt:lpstr>
      <vt:lpstr>Thermal treatments</vt:lpstr>
      <vt:lpstr>X-Ray diffractograms   1. CuZnAl Alloy Long-term aging at RT for about fifteen years after quenching</vt:lpstr>
      <vt:lpstr> 2. CuAlMn Alloy  Long-term aging at RT for about fifteen years after quenching</vt:lpstr>
      <vt:lpstr>Interplane relations</vt:lpstr>
      <vt:lpstr>The effect of atom sizes on basal plane</vt:lpstr>
      <vt:lpstr>Electron Diffractions Electron Diffractions patterns taken from   CuZnAl  and  CuAlMn alloys  also exhibit super-lattice reflection</vt:lpstr>
      <vt:lpstr>Conclusions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Tugrul.Adiguzel</cp:lastModifiedBy>
  <cp:revision>25</cp:revision>
  <dcterms:created xsi:type="dcterms:W3CDTF">2006-08-16T00:00:00Z</dcterms:created>
  <dcterms:modified xsi:type="dcterms:W3CDTF">2025-02-14T09:01:52Z</dcterms:modified>
</cp:coreProperties>
</file>