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9" r:id="rId4"/>
    <p:sldId id="267" r:id="rId5"/>
    <p:sldId id="265" r:id="rId6"/>
    <p:sldId id="271" r:id="rId7"/>
    <p:sldId id="264" r:id="rId8"/>
    <p:sldId id="263" r:id="rId9"/>
    <p:sldId id="260" r:id="rId10"/>
    <p:sldId id="266" r:id="rId11"/>
    <p:sldId id="270" r:id="rId12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ustomXml" Target="../customXml/item3.xml"/><Relationship Id="rId2" Type="http://schemas.openxmlformats.org/officeDocument/2006/relationships/theme" Target="theme/theme1.xml"/><Relationship Id="rId19" Type="http://schemas.openxmlformats.org/officeDocument/2006/relationships/customXml" Target="../customXml/item2.xml"/><Relationship Id="rId18" Type="http://schemas.openxmlformats.org/officeDocument/2006/relationships/customXml" Target="../customXml/item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AC98-D263-4F6C-925F-484D96573164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4C85A-3FBE-4451-B5DE-55B0B635B4E6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AF-4F7D-4C22-BA0F-BDD73CCCEFFD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8378-6BF1-4167-ABF1-E2CB74D3356A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E85D-89C8-43BD-B726-F6F718242060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7677-E84C-42D7-93B2-041568142923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B7AC-2217-4E4E-A9ED-A3CA8DBDC1AF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1990-E098-4376-8240-20C1A353EA14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6C91-F2AC-4ECB-9462-D200AAEF65BA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D35-7DB8-41EA-BEA4-3923FDDB5BD9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6C2D-726B-4066-9505-A5F86CC515EA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3CD5-03AE-4429-991F-B8865F1173F9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A23D-3F8D-4DC0-8C96-373DE678C1F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D509-28AC-4CAB-B153-D763D91D448E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vmlDrawing" Target="../drawings/vmlDrawing3.v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1035698" y="1905000"/>
            <a:ext cx="9423918" cy="1335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Aft>
                <a:spcPts val="375"/>
              </a:spcAft>
            </a:pPr>
            <a:r>
              <a:rPr lang="en-IN" sz="2400" b="1" i="0" dirty="0">
                <a:solidFill>
                  <a:srgbClr val="2323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Design, Synthesis and Computational Studies </a:t>
            </a:r>
            <a:r>
              <a:rPr lang="en-IN" sz="2400" b="1" i="0" u="none" strike="noStrike" dirty="0">
                <a:solidFill>
                  <a:srgbClr val="2323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en-IN" sz="2400" b="1" i="0" dirty="0">
                <a:solidFill>
                  <a:srgbClr val="2323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Benzothiazol-2-ylmethyl-(x-halide-phenyl)-amine Derivatives as Anti-</a:t>
            </a:r>
            <a:r>
              <a:rPr lang="en-IN" sz="2400" b="1" i="0" dirty="0" err="1">
                <a:solidFill>
                  <a:srgbClr val="2323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alzheimer</a:t>
            </a:r>
            <a:r>
              <a:rPr lang="en-IN" sz="2400" b="1" i="0" dirty="0">
                <a:solidFill>
                  <a:srgbClr val="23232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Agents</a:t>
            </a:r>
            <a:endParaRPr lang="en-IN" sz="2400" b="1" i="0" dirty="0">
              <a:solidFill>
                <a:srgbClr val="23232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25"/>
              </a:spcBef>
              <a:spcAft>
                <a:spcPts val="125"/>
              </a:spcAft>
              <a:defRPr/>
            </a:pP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5617028" y="4779313"/>
            <a:ext cx="6055567" cy="125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Siddhi M. Chandak , Manoj R. </a:t>
            </a:r>
            <a:r>
              <a:rPr lang="en-IN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Kumbhare</a:t>
            </a: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, Vrushali P. </a:t>
            </a:r>
            <a:r>
              <a:rPr lang="en-IN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Patole</a:t>
            </a:r>
            <a:endParaRPr lang="en-IN" sz="1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Department of Pharmaceutical Chemistry, SMBT College of Pharmacy </a:t>
            </a:r>
            <a:r>
              <a:rPr lang="en-IN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Dhamangaon</a:t>
            </a: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Nashik India-422403, </a:t>
            </a:r>
            <a:endParaRPr lang="en-I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Affiliated to Savitribai Phule Pune University.</a:t>
            </a:r>
            <a:endParaRPr lang="en-US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76400" y="4010073"/>
          <a:ext cx="2817846" cy="1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S ChemDraw Drawing" r:id="rId1" imgW="2234565" imgH="856615" progId="ChemDraw.Document.6.0">
                  <p:embed/>
                </p:oleObj>
              </mc:Choice>
              <mc:Fallback>
                <p:oleObj name="CS ChemDraw Drawing" r:id="rId1" imgW="2234565" imgH="856615" progId="ChemDraw.Document.6.0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76400" y="4010073"/>
                        <a:ext cx="2817846" cy="1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13461" y="6067102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957" y="1778794"/>
            <a:ext cx="1793379" cy="13915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325912" y="2465983"/>
            <a:ext cx="105370" cy="3779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2960"/>
              </a:lnSpc>
            </a:pPr>
            <a:r>
              <a:rPr lang="en-US" sz="1835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1</a:t>
            </a:r>
            <a:endParaRPr lang="en-US" sz="1835" dirty="0"/>
          </a:p>
        </p:txBody>
      </p:sp>
      <p:sp>
        <p:nvSpPr>
          <p:cNvPr id="5" name="Text 2"/>
          <p:cNvSpPr/>
          <p:nvPr/>
        </p:nvSpPr>
        <p:spPr>
          <a:xfrm>
            <a:off x="4464348" y="1967806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290"/>
              </a:lnSpc>
            </a:pPr>
            <a:r>
              <a:rPr lang="en-US" sz="1835" b="1" dirty="0">
                <a:solidFill>
                  <a:srgbClr val="49495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Vivo Studies</a:t>
            </a:r>
            <a:endParaRPr lang="en-US" sz="1835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464348" y="2376488"/>
            <a:ext cx="6877149" cy="60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dirty="0">
                <a:solidFill>
                  <a:srgbClr val="49495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Conduct in vivo studies to evaluate the therapeutic efficacy of these compounds.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322564" y="3181251"/>
            <a:ext cx="7160717" cy="1270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5318" y="3217565"/>
            <a:ext cx="3586758" cy="139154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305870" y="3724375"/>
            <a:ext cx="145554" cy="3779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2960"/>
              </a:lnSpc>
            </a:pPr>
            <a:r>
              <a:rPr lang="en-US" sz="1835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2</a:t>
            </a:r>
            <a:endParaRPr lang="en-US" sz="1835" dirty="0"/>
          </a:p>
        </p:txBody>
      </p:sp>
      <p:sp>
        <p:nvSpPr>
          <p:cNvPr id="10" name="Text 6"/>
          <p:cNvSpPr/>
          <p:nvPr/>
        </p:nvSpPr>
        <p:spPr>
          <a:xfrm>
            <a:off x="5361087" y="3406577"/>
            <a:ext cx="3759597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290"/>
              </a:lnSpc>
            </a:pPr>
            <a:r>
              <a:rPr lang="en-US" sz="2000" b="1" dirty="0">
                <a:solidFill>
                  <a:srgbClr val="49495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Structure-Activity Relationship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361087" y="3815259"/>
            <a:ext cx="5980410" cy="60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dirty="0">
                <a:solidFill>
                  <a:srgbClr val="49495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Investigate the structure-activity relationship to optimize the antioxidant properties.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219304" y="4620022"/>
            <a:ext cx="6263978" cy="1270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578" y="4656336"/>
            <a:ext cx="5380137" cy="139154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305771" y="5163146"/>
            <a:ext cx="145554" cy="3779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2960"/>
              </a:lnSpc>
            </a:pPr>
            <a:r>
              <a:rPr lang="en-US" sz="1835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3</a:t>
            </a:r>
            <a:endParaRPr lang="en-US" sz="1835" dirty="0"/>
          </a:p>
        </p:txBody>
      </p:sp>
      <p:sp>
        <p:nvSpPr>
          <p:cNvPr id="15" name="Text 10"/>
          <p:cNvSpPr/>
          <p:nvPr/>
        </p:nvSpPr>
        <p:spPr>
          <a:xfrm>
            <a:off x="6257727" y="4845348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290"/>
              </a:lnSpc>
            </a:pPr>
            <a:r>
              <a:rPr lang="en-US" sz="2000" b="1" dirty="0">
                <a:solidFill>
                  <a:srgbClr val="49495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Drug Development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068484" y="5254096"/>
            <a:ext cx="5273146" cy="60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665" dirty="0">
                <a:solidFill>
                  <a:srgbClr val="49495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Explore the potential for developing these compounds into novel therapeutic agents.</a:t>
            </a:r>
            <a:endParaRPr lang="en-US" sz="1665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1797665" y="244399"/>
            <a:ext cx="8596668" cy="80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Future Directions:</a:t>
            </a:r>
            <a:endParaRPr lang="en-IN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2"/>
          <p:cNvSpPr txBox="1"/>
          <p:nvPr/>
        </p:nvSpPr>
        <p:spPr>
          <a:xfrm>
            <a:off x="9148147" y="611375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A98EE3D-8CD1-4C3F-BD1C-C98C9596463C}" type="slidenum">
              <a:rPr lang="en-US" sz="1400" smtClean="0"/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743" y="2519265"/>
            <a:ext cx="68592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13461" y="6104424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254" y="111978"/>
            <a:ext cx="7218947" cy="551542"/>
          </a:xfrm>
        </p:spPr>
        <p:txBody>
          <a:bodyPr>
            <a:normAutofit/>
          </a:bodyPr>
          <a:lstStyle/>
          <a:p>
            <a:pPr algn="ctr"/>
            <a:r>
              <a:rPr lang="en-IN" sz="28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28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19469"/>
            <a:ext cx="11933852" cy="49078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this study, the incorporation of halogenated phenyl groups and amine functionalities within benzothiazole frameworks has shown promise in enhancing bioactivity and selectivity. </a:t>
            </a:r>
            <a:endParaRPr lang="en-IN" sz="18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Such modifications can modulate physicochemical properties, improve blood-brain barrier permeability, and enhance binding interactions with key molecular targets implicated in AD, such as acetylcholinesterase, beta-amyloid plaques, and tau proteins. </a:t>
            </a:r>
            <a:endParaRPr lang="en-IN" sz="18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study focuses on the design, </a:t>
            </a:r>
            <a:r>
              <a:rPr lang="en-IN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synthesis</a:t>
            </a:r>
            <a:r>
              <a:rPr lang="en-IN" sz="1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and computational analysis of benzothiazol-2-ylmethyl-(x-halide-phenyl)-amine derivatives as potential anti-Alzheimer’s agents. </a:t>
            </a:r>
            <a:endParaRPr lang="en-IN" sz="18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By employing structure-based drug design (SBDD) approaches, we aim to evaluate pharmacokinetic parameters, activity spectra and molecular docking.</a:t>
            </a:r>
            <a:endParaRPr lang="en-IN" sz="18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430694" y="6830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50783" y="6076432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37996" y="1660848"/>
          <a:ext cx="9116007" cy="5075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S ChemDraw Drawing" r:id="rId1" imgW="5170805" imgH="4578350" progId="ChemDraw.Document.6.0">
                  <p:embed/>
                </p:oleObj>
              </mc:Choice>
              <mc:Fallback>
                <p:oleObj name="CS ChemDraw Drawing" r:id="rId1" imgW="5170805" imgH="457835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996" y="1660848"/>
                        <a:ext cx="9116007" cy="5075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/>
          <p:nvPr/>
        </p:nvSpPr>
        <p:spPr>
          <a:xfrm>
            <a:off x="279919" y="485191"/>
            <a:ext cx="9321282" cy="5515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40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en-IN" sz="4000" b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Synthetic Pathway:</a:t>
            </a:r>
            <a:endParaRPr lang="en-IN" sz="40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3582" y="4014324"/>
          <a:ext cx="4678680" cy="17691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0608"/>
                <a:gridCol w="3118072"/>
              </a:tblGrid>
              <a:tr h="503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solidFill>
                            <a:schemeClr val="tx1"/>
                          </a:solidFill>
                          <a:effectLst/>
                        </a:rPr>
                        <a:t>Comp. Code</a:t>
                      </a:r>
                      <a:endParaRPr lang="en-IN" sz="14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1a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P-Fluro 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1b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P-Chloro 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1c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O-Nitro 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1d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2-methyl, 5-nitro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>
                          <a:solidFill>
                            <a:schemeClr val="tx1"/>
                          </a:solidFill>
                          <a:effectLst/>
                        </a:rPr>
                        <a:t>1e</a:t>
                      </a:r>
                      <a:endParaRPr lang="en-IN" sz="14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00" dirty="0">
                          <a:solidFill>
                            <a:schemeClr val="tx1"/>
                          </a:solidFill>
                          <a:effectLst/>
                        </a:rPr>
                        <a:t>4-chloro, 3-nitro</a:t>
                      </a:r>
                      <a:endParaRPr lang="en-IN" sz="14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1603" y="6072999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/>
          <p:nvPr/>
        </p:nvSpPr>
        <p:spPr>
          <a:xfrm>
            <a:off x="947632" y="390540"/>
            <a:ext cx="8391687" cy="567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Methodology</a:t>
            </a:r>
            <a:endParaRPr lang="en-IN" sz="40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 txBox="1"/>
          <p:nvPr/>
        </p:nvSpPr>
        <p:spPr>
          <a:xfrm>
            <a:off x="947632" y="2070541"/>
            <a:ext cx="3063708" cy="567307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750"/>
              </a:lnSpc>
            </a:pPr>
            <a:r>
              <a:rPr lang="en-US" sz="2400" b="1" kern="0" spc="-36" dirty="0">
                <a:solidFill>
                  <a:srgbClr val="2B2E3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kern="0" spc="-67" dirty="0">
                <a:solidFill>
                  <a:srgbClr val="2B2E3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Pharmacokinetic Studies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750"/>
              </a:lnSpc>
            </a:pP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8"/>
          <p:cNvSpPr/>
          <p:nvPr/>
        </p:nvSpPr>
        <p:spPr>
          <a:xfrm>
            <a:off x="1238663" y="2637848"/>
            <a:ext cx="3500721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000" kern="0" spc="-36" dirty="0">
                <a:solidFill>
                  <a:srgbClr val="2B2E3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Evaluating</a:t>
            </a:r>
            <a:r>
              <a:rPr lang="en-US" sz="200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anose="020B0606030504020204" pitchFamily="34" charset="-122"/>
                <a:cs typeface="Times New Roman" panose="02020603050405020304" pitchFamily="18" charset="0"/>
              </a:rPr>
              <a:t> pharmacokinetic parameters, such as absorption, distribution, metabolism, and excretion.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19"/>
          <p:cNvSpPr/>
          <p:nvPr/>
        </p:nvSpPr>
        <p:spPr>
          <a:xfrm>
            <a:off x="6096000" y="207054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kern="0" spc="-67" dirty="0">
                <a:solidFill>
                  <a:srgbClr val="2B2E3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0" spc="-67" dirty="0">
                <a:solidFill>
                  <a:srgbClr val="2B2E3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Activity Spectra Measurement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16"/>
          <p:cNvSpPr/>
          <p:nvPr/>
        </p:nvSpPr>
        <p:spPr>
          <a:xfrm>
            <a:off x="6355399" y="2637848"/>
            <a:ext cx="385229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</a:pPr>
            <a:r>
              <a:rPr lang="en-US" sz="2000" kern="0" spc="-36" dirty="0">
                <a:solidFill>
                  <a:srgbClr val="2B2E3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Performing molecular docking simulations to assess the binding affinities of the derivatives to key targets.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15"/>
          <p:cNvSpPr/>
          <p:nvPr/>
        </p:nvSpPr>
        <p:spPr>
          <a:xfrm>
            <a:off x="3660542" y="431784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b="1" kern="0" spc="-67" dirty="0">
                <a:solidFill>
                  <a:srgbClr val="2B2E3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Molecular Docking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20"/>
          <p:cNvSpPr/>
          <p:nvPr/>
        </p:nvSpPr>
        <p:spPr>
          <a:xfrm>
            <a:off x="3954789" y="4711690"/>
            <a:ext cx="3426641" cy="10898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000" kern="0" spc="-36" dirty="0">
                <a:solidFill>
                  <a:srgbClr val="2B2E3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Determining the activity spectra of the synthesized derivatives against relevant Alzheimer's disease targets.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8816" y="6037021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50" y="24063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Pharmacokinetic Study</a:t>
            </a:r>
            <a:b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3790" y="1561432"/>
            <a:ext cx="9063789" cy="48720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0114" y="6068364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8" y="281991"/>
            <a:ext cx="927695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Activity Spectra Measurement</a:t>
            </a:r>
            <a:br>
              <a:rPr lang="en-IN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7495" y="1602793"/>
            <a:ext cx="4121253" cy="5255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24" y="4096272"/>
            <a:ext cx="3700593" cy="2682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0115" y="6076433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54" y="348158"/>
            <a:ext cx="9321283" cy="8086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Molecular Docking Studies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5" name="Text Box 31"/>
          <p:cNvSpPr txBox="1"/>
          <p:nvPr/>
        </p:nvSpPr>
        <p:spPr>
          <a:xfrm>
            <a:off x="7146032" y="1854695"/>
            <a:ext cx="4462463" cy="42174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 defTabSz="222250">
              <a:lnSpc>
                <a:spcPct val="107000"/>
              </a:lnSpc>
              <a:spcAft>
                <a:spcPts val="665"/>
              </a:spcAft>
              <a:buFont typeface="Wingdings" panose="05000000000000000000" charset="0"/>
              <a:buChar char="Ø"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The docking scores, specific interactions and hydrogen bonds of the compounds with the target protein are displayed in the study. The Standard ligand for the 1e71 protein has a docking score of -6.3 kcal/mol while the designed compounds have -7.3, -7.6, -7.8, -7.3, -9.5 respectively. 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defTabSz="222250">
              <a:lnSpc>
                <a:spcPct val="107000"/>
              </a:lnSpc>
              <a:spcAft>
                <a:spcPts val="665"/>
              </a:spcAft>
              <a:buFont typeface="Wingdings" panose="05000000000000000000" charset="0"/>
              <a:buChar char="Ø"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The high docking scores and interaction patterns highlight the ability of these compounds to interact with crucial amino acids in the target protein's binding region, supporting their substantial biological activity.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222250">
              <a:lnSpc>
                <a:spcPct val="107000"/>
              </a:lnSpc>
              <a:spcAft>
                <a:spcPts val="665"/>
              </a:spcAft>
            </a:pP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7957823" y="1535639"/>
            <a:ext cx="2362696" cy="295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IN" altLang="en-US" sz="20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Result</a:t>
            </a:r>
            <a:endParaRPr lang="en-IN" altLang="en-US" sz="20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34818" y="1298577"/>
            <a:ext cx="1678106" cy="3716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290"/>
              </a:lnSpc>
            </a:pPr>
            <a:r>
              <a:rPr lang="en-IN" altLang="en-US" sz="1835" b="1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anose="02000000000000000000" pitchFamily="34" charset="-122"/>
                <a:cs typeface="Times New Roman" panose="02020603050405020304" pitchFamily="18" charset="0"/>
              </a:rPr>
              <a:t>Softwares Used : </a:t>
            </a:r>
            <a:endParaRPr lang="en-IN" altLang="en-US" sz="1835" b="1" dirty="0">
              <a:solidFill>
                <a:srgbClr val="403CCF"/>
              </a:solidFill>
              <a:latin typeface="Times New Roman" panose="02020603050405020304" pitchFamily="18" charset="0"/>
              <a:ea typeface="Libre Baskerville" panose="020000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90"/>
              </a:lnSpc>
            </a:pPr>
            <a:endParaRPr lang="en-IN" altLang="en-US" sz="1835" b="1" dirty="0">
              <a:solidFill>
                <a:srgbClr val="403CCF"/>
              </a:solidFill>
              <a:latin typeface="Times New Roman" panose="02020603050405020304" pitchFamily="18" charset="0"/>
              <a:ea typeface="Libre Baskerville" panose="020000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90"/>
              </a:lnSpc>
            </a:pPr>
            <a:endParaRPr lang="en-IN" altLang="en-US" sz="1835" b="1" dirty="0">
              <a:solidFill>
                <a:srgbClr val="403CCF"/>
              </a:solidFill>
              <a:latin typeface="Times New Roman" panose="02020603050405020304" pitchFamily="18" charset="0"/>
              <a:ea typeface="Libre Baskerville" panose="020000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8985" y="1173292"/>
            <a:ext cx="896408" cy="896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11942"/>
          <a:stretch>
            <a:fillRect/>
          </a:stretch>
        </p:blipFill>
        <p:spPr>
          <a:xfrm>
            <a:off x="3128101" y="1180592"/>
            <a:ext cx="957792" cy="937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08" y="1190627"/>
            <a:ext cx="1656292" cy="865717"/>
          </a:xfrm>
          <a:prstGeom prst="rect">
            <a:avLst/>
          </a:prstGeom>
        </p:spPr>
      </p:pic>
      <p:sp>
        <p:nvSpPr>
          <p:cNvPr id="9" name="Text Box 20"/>
          <p:cNvSpPr txBox="1"/>
          <p:nvPr/>
        </p:nvSpPr>
        <p:spPr>
          <a:xfrm>
            <a:off x="1439593" y="2225256"/>
            <a:ext cx="45058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alt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Pymol</a:t>
            </a:r>
            <a:r>
              <a:rPr lang="en-I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IN" alt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Pyrax</a:t>
            </a:r>
            <a:r>
              <a:rPr lang="en-I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Drug Discovery</a:t>
            </a:r>
            <a:endParaRPr lang="en-IN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1"/>
          <p:cNvSpPr/>
          <p:nvPr/>
        </p:nvSpPr>
        <p:spPr>
          <a:xfrm>
            <a:off x="134819" y="3167604"/>
            <a:ext cx="2076537" cy="3231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290"/>
              </a:lnSpc>
            </a:pPr>
            <a:r>
              <a:rPr lang="en-US" sz="1835" b="1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anose="02000000000000000000" pitchFamily="34" charset="-122"/>
                <a:cs typeface="Times New Roman" panose="02020603050405020304" pitchFamily="18" charset="0"/>
              </a:rPr>
              <a:t> Protein</a:t>
            </a:r>
            <a:r>
              <a:rPr lang="en-IN" altLang="en-US" sz="1835" b="1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anose="02000000000000000000" pitchFamily="34" charset="-122"/>
                <a:cs typeface="Times New Roman" panose="02020603050405020304" pitchFamily="18" charset="0"/>
              </a:rPr>
              <a:t> &amp;drug :</a:t>
            </a:r>
            <a:endParaRPr lang="en-IN" altLang="en-US" sz="1835" b="1" dirty="0">
              <a:solidFill>
                <a:srgbClr val="403CCF"/>
              </a:solidFill>
              <a:latin typeface="Times New Roman" panose="02020603050405020304" pitchFamily="18" charset="0"/>
              <a:ea typeface="Libre Baskerville" panose="020000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shot 2025-02-10 1210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987" y="3103495"/>
            <a:ext cx="1499129" cy="1332971"/>
          </a:xfrm>
          <a:prstGeom prst="rect">
            <a:avLst/>
          </a:prstGeom>
        </p:spPr>
      </p:pic>
      <p:graphicFrame>
        <p:nvGraphicFramePr>
          <p:cNvPr id="12" name="Object 11"/>
          <p:cNvGraphicFramePr/>
          <p:nvPr/>
        </p:nvGraphicFramePr>
        <p:xfrm>
          <a:off x="4227383" y="3167602"/>
          <a:ext cx="1384300" cy="137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1410335" imgH="1397635" progId="ChemDraw.Document.6.0">
                  <p:embed/>
                </p:oleObj>
              </mc:Choice>
              <mc:Fallback>
                <p:oleObj name="" r:id="rId5" imgW="1410335" imgH="1397635" progId="ChemDraw.Document.6.0">
                  <p:embed/>
                  <p:pic>
                    <p:nvPicPr>
                      <p:cNvPr id="0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7383" y="3167602"/>
                        <a:ext cx="1384300" cy="1374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4"/>
          <p:cNvSpPr txBox="1"/>
          <p:nvPr/>
        </p:nvSpPr>
        <p:spPr>
          <a:xfrm>
            <a:off x="1947711" y="4665026"/>
            <a:ext cx="15816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1e71</a:t>
            </a:r>
            <a:endParaRPr lang="en-IN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9"/>
          <p:cNvSpPr txBox="1"/>
          <p:nvPr/>
        </p:nvSpPr>
        <p:spPr>
          <a:xfrm>
            <a:off x="4227385" y="4665026"/>
            <a:ext cx="15816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endParaRPr lang="en-IN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34"/>
          <p:cNvSpPr/>
          <p:nvPr/>
        </p:nvSpPr>
        <p:spPr>
          <a:xfrm>
            <a:off x="2540904" y="5036481"/>
            <a:ext cx="395288" cy="648229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Down Arrow 35"/>
          <p:cNvSpPr/>
          <p:nvPr/>
        </p:nvSpPr>
        <p:spPr>
          <a:xfrm>
            <a:off x="4962908" y="5036481"/>
            <a:ext cx="395288" cy="648229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498" y="5735603"/>
            <a:ext cx="2070100" cy="673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992" y="5888352"/>
            <a:ext cx="2553554" cy="557871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139171" y="6081098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71361" y="2047602"/>
          <a:ext cx="7049277" cy="38493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72343"/>
                <a:gridCol w="2806960"/>
                <a:gridCol w="2369974"/>
              </a:tblGrid>
              <a:tr h="36796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Sr. No.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Compound Code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Docking Score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1.  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IN" sz="20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Galantamine (Std)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-9.9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2.  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1a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-8.9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1b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-8.4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1c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-9.0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1d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-9.6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6.  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1e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-9.4</a:t>
                      </a:r>
                      <a:endParaRPr lang="en-I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/>
          <p:nvPr/>
        </p:nvSpPr>
        <p:spPr>
          <a:xfrm>
            <a:off x="1797665" y="309713"/>
            <a:ext cx="8596668" cy="80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Result:</a:t>
            </a:r>
            <a:endParaRPr lang="en-IN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10825" y="6085763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658" y="240570"/>
            <a:ext cx="8596668" cy="802105"/>
          </a:xfrm>
        </p:spPr>
        <p:txBody>
          <a:bodyPr/>
          <a:lstStyle/>
          <a:p>
            <a:pPr algn="ctr"/>
            <a:r>
              <a:rPr lang="en-IN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Conclusion:</a:t>
            </a:r>
            <a:endParaRPr lang="en-IN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1820943"/>
            <a:ext cx="10119316" cy="4395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By integrating halogenated phenyl groups and amine functionalities within benzothiazole frameworks, these compounds exhibited enhanced bioactivity, selectivity, and blood-brain barrier permeability. </a:t>
            </a:r>
            <a:endParaRPr lang="en-IN" sz="20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Molecular docking results further confirmed strong binding affinities, with Benzothiazol-2-ylmethyl-(2-methyl-5-nitro-phenyl)-amine achieving the highest docking score of -9.6, comparable to the standard drug Galantamine (-9.9). </a:t>
            </a:r>
            <a:endParaRPr lang="en-IN" sz="20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outcomes underscore the efficacy of the structure-based drug design approach in identifying potential therapeutic agents for Alzheimer's disease, paving the way for further experimental validations and clinical studies.</a:t>
            </a:r>
            <a:endParaRPr lang="en-IN" sz="20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48147" y="6113755"/>
            <a:ext cx="284480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/>
</ds:datastoreItem>
</file>

<file path=customXml/itemProps2.xml><?xml version="1.0" encoding="utf-8"?>
<ds:datastoreItem xmlns:ds="http://schemas.openxmlformats.org/officeDocument/2006/customXml" ds:itemID="{19DAD249-BF80-48EF-9AFB-36A11BCDC2CE}">
  <ds:schemaRefs/>
</ds:datastoreItem>
</file>

<file path=customXml/itemProps3.xml><?xml version="1.0" encoding="utf-8"?>
<ds:datastoreItem xmlns:ds="http://schemas.openxmlformats.org/officeDocument/2006/customXml" ds:itemID="{C5A59D56-2157-4202-9D02-F44E447A241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PPT-ACSTM2025</Template>
  <TotalTime>0</TotalTime>
  <Words>3430</Words>
  <Application>WPS Presentation</Application>
  <PresentationFormat>Widescreen</PresentationFormat>
  <Paragraphs>175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SimSun</vt:lpstr>
      <vt:lpstr>Wingdings</vt:lpstr>
      <vt:lpstr>Cambria</vt:lpstr>
      <vt:lpstr>Times New Roman</vt:lpstr>
      <vt:lpstr>Wingdings 3</vt:lpstr>
      <vt:lpstr>Open Sans</vt:lpstr>
      <vt:lpstr>Wingdings</vt:lpstr>
      <vt:lpstr>Libre Baskerville</vt:lpstr>
      <vt:lpstr>Libre Baskerville</vt:lpstr>
      <vt:lpstr>Wide Latin</vt:lpstr>
      <vt:lpstr>Libre Baskerville</vt:lpstr>
      <vt:lpstr>Calibri</vt:lpstr>
      <vt:lpstr>Microsoft YaHei</vt:lpstr>
      <vt:lpstr>Arial Unicode MS</vt:lpstr>
      <vt:lpstr>PMingLiU-ExtB</vt:lpstr>
      <vt:lpstr>Office Theme</vt:lpstr>
      <vt:lpstr>ChemDraw.Document.6.0</vt:lpstr>
      <vt:lpstr>ChemDraw.Document.6.0</vt:lpstr>
      <vt:lpstr>ChemDraw.Document.6.0</vt:lpstr>
      <vt:lpstr>PowerPoint 演示文稿</vt:lpstr>
      <vt:lpstr>Introduction</vt:lpstr>
      <vt:lpstr>PowerPoint 演示文稿</vt:lpstr>
      <vt:lpstr>PowerPoint 演示文稿</vt:lpstr>
      <vt:lpstr>Pharmacokinetic Study </vt:lpstr>
      <vt:lpstr>Activity Spectra Measurement </vt:lpstr>
      <vt:lpstr>Molecular Docking Studies </vt:lpstr>
      <vt:lpstr>PowerPoint 演示文稿</vt:lpstr>
      <vt:lpstr>Conclusion: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SIDDHI CHANDAK</dc:creator>
  <cp:lastModifiedBy>Manoj Kumbhare</cp:lastModifiedBy>
  <cp:revision>26</cp:revision>
  <dcterms:created xsi:type="dcterms:W3CDTF">2025-02-10T08:24:00Z</dcterms:created>
  <dcterms:modified xsi:type="dcterms:W3CDTF">2025-02-18T05:06:43Z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1BA318194D004AB489DFE88B36200917_13</vt:lpwstr>
  </property>
  <property fmtid="{D5CDD505-2E9C-101B-9397-08002B2CF9AE}" pid="4" name="KSOProductBuildVer">
    <vt:lpwstr>1033-12.2.0.19805</vt:lpwstr>
  </property>
</Properties>
</file>