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itle 1"/>
          <p:cNvSpPr txBox="1">
            <a:spLocks/>
          </p:cNvSpPr>
          <p:nvPr/>
        </p:nvSpPr>
        <p:spPr>
          <a:xfrm>
            <a:off x="1475656" y="1369102"/>
            <a:ext cx="6096000" cy="1701552"/>
          </a:xfrm>
          <a:prstGeom prst="rect">
            <a:avLst/>
          </a:prstGeom>
        </p:spPr>
        <p:txBody>
          <a:bodyPr vert="horz" lIns="91440" tIns="45720" rIns="91440" bIns="45720" rtlCol="0" anchor="ctr">
            <a:noAutofit/>
          </a:bodyPr>
          <a:lstStyle/>
          <a:p>
            <a:pPr algn="ctr">
              <a:spcBef>
                <a:spcPts val="125"/>
              </a:spcBef>
              <a:spcAft>
                <a:spcPts val="125"/>
              </a:spcAft>
              <a:defRPr/>
            </a:pPr>
            <a:r>
              <a:rPr lang="en-IN" sz="2600" b="1" kern="100" dirty="0">
                <a:effectLst/>
                <a:latin typeface="Cambria" panose="02040503050406030204" pitchFamily="18" charset="0"/>
                <a:ea typeface="Cambria" panose="02040503050406030204" pitchFamily="18" charset="0"/>
                <a:cs typeface="Mangal" panose="02040503050203030202" pitchFamily="18" charset="0"/>
              </a:rPr>
              <a:t>Analysing of mental health in human using AI technique</a:t>
            </a:r>
          </a:p>
          <a:p>
            <a:pPr marL="0" marR="0" lvl="0" indent="0" defTabSz="914400" rtl="0" eaLnBrk="1" fontAlgn="auto" latinLnBrk="0" hangingPunct="1">
              <a:lnSpc>
                <a:spcPct val="100000"/>
              </a:lnSpc>
              <a:spcBef>
                <a:spcPts val="125"/>
              </a:spcBef>
              <a:spcAft>
                <a:spcPts val="125"/>
              </a:spcAft>
              <a:buClrTx/>
              <a:buSzTx/>
              <a:buFontTx/>
              <a:buNone/>
              <a:tabLst/>
              <a:defRPr/>
            </a:pPr>
            <a:br>
              <a:rPr kumimoji="0" lang="en-US" sz="2600" b="1" i="0" u="none" strike="noStrike" kern="1200" cap="none" spc="0" normalizeH="0" baseline="0" noProof="0" dirty="0">
                <a:ln>
                  <a:noFill/>
                </a:ln>
                <a:effectLst/>
                <a:uLnTx/>
                <a:uFillTx/>
                <a:latin typeface="Cambria" pitchFamily="18" charset="0"/>
                <a:ea typeface="+mj-ea"/>
                <a:cs typeface="+mj-cs"/>
              </a:rPr>
            </a:br>
            <a:endParaRPr kumimoji="0" lang="en-US" sz="2000" b="1" i="0" u="none" strike="noStrike" kern="1200" cap="none" spc="0" normalizeH="0" baseline="0" noProof="0" dirty="0">
              <a:ln>
                <a:noFill/>
              </a:ln>
              <a:solidFill>
                <a:schemeClr val="bg1">
                  <a:lumMod val="75000"/>
                </a:schemeClr>
              </a:solidFill>
              <a:effectLst/>
              <a:uLnTx/>
              <a:uFillTx/>
              <a:latin typeface="Cambria" pitchFamily="18" charset="0"/>
              <a:ea typeface="+mj-ea"/>
              <a:cs typeface="+mj-cs"/>
            </a:endParaRPr>
          </a:p>
        </p:txBody>
      </p:sp>
      <p:sp>
        <p:nvSpPr>
          <p:cNvPr id="10" name="Subtitle 2"/>
          <p:cNvSpPr txBox="1">
            <a:spLocks/>
          </p:cNvSpPr>
          <p:nvPr/>
        </p:nvSpPr>
        <p:spPr>
          <a:xfrm>
            <a:off x="107504" y="3717032"/>
            <a:ext cx="4968552" cy="1752600"/>
          </a:xfrm>
          <a:prstGeom prst="rect">
            <a:avLst/>
          </a:prstGeom>
        </p:spPr>
        <p:txBody>
          <a:bodyPr vert="horz" lIns="91440" tIns="45720" rIns="91440" bIns="45720" rtlCol="0">
            <a:normAutofit fontScale="85000" lnSpcReduction="20000"/>
          </a:bodyPr>
          <a:lstStyle/>
          <a:p>
            <a:pPr algn="ct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Prof. (Dr.) </a:t>
            </a:r>
            <a:r>
              <a:rPr lang="en-IN" sz="2400" b="1" kern="100" dirty="0" err="1">
                <a:effectLst/>
                <a:latin typeface="Cambria" panose="02040503050406030204" pitchFamily="18" charset="0"/>
                <a:ea typeface="Cambria" panose="02040503050406030204" pitchFamily="18" charset="0"/>
                <a:cs typeface="Mangal" panose="02040503050203030202" pitchFamily="18" charset="0"/>
              </a:rPr>
              <a:t>Ekbal</a:t>
            </a:r>
            <a:r>
              <a:rPr lang="en-IN" sz="2400" b="1" kern="100" dirty="0">
                <a:effectLst/>
                <a:latin typeface="Cambria" panose="02040503050406030204" pitchFamily="18" charset="0"/>
                <a:ea typeface="Cambria" panose="02040503050406030204" pitchFamily="18" charset="0"/>
                <a:cs typeface="Mangal" panose="02040503050203030202" pitchFamily="18" charset="0"/>
              </a:rPr>
              <a:t> Rashid</a:t>
            </a:r>
          </a:p>
          <a:p>
            <a:pPr algn="ct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Professor,</a:t>
            </a:r>
          </a:p>
          <a:p>
            <a:pPr algn="ct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Department of Computer Science and Engineering </a:t>
            </a:r>
          </a:p>
          <a:p>
            <a:pPr algn="just">
              <a:spcBef>
                <a:spcPct val="20000"/>
              </a:spcBef>
            </a:pPr>
            <a:r>
              <a:rPr lang="en-US" sz="2000" b="1" dirty="0">
                <a:latin typeface="Cambria" pitchFamily="18" charset="0"/>
              </a:rPr>
              <a:t>SRM University, </a:t>
            </a:r>
            <a:r>
              <a:rPr lang="en-US" sz="2000" b="1" dirty="0" err="1">
                <a:latin typeface="Cambria" pitchFamily="18" charset="0"/>
              </a:rPr>
              <a:t>Sonepat</a:t>
            </a:r>
            <a:r>
              <a:rPr lang="en-US" sz="2000" b="1" dirty="0">
                <a:latin typeface="Cambria" pitchFamily="18" charset="0"/>
              </a:rPr>
              <a:t>, Haryana, India</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09FB7-8A6F-8F8D-59B8-82C6750C912F}"/>
            </a:ext>
          </a:extLst>
        </p:cNvPr>
        <p:cNvGrpSpPr/>
        <p:nvPr/>
      </p:nvGrpSpPr>
      <p:grpSpPr>
        <a:xfrm>
          <a:off x="0" y="0"/>
          <a:ext cx="0" cy="0"/>
          <a:chOff x="0" y="0"/>
          <a:chExt cx="0" cy="0"/>
        </a:xfrm>
      </p:grpSpPr>
      <p:sp>
        <p:nvSpPr>
          <p:cNvPr id="10" name="Subtitle 2">
            <a:extLst>
              <a:ext uri="{FF2B5EF4-FFF2-40B4-BE49-F238E27FC236}">
                <a16:creationId xmlns:a16="http://schemas.microsoft.com/office/drawing/2014/main" id="{4CF1E74A-9A6E-AA0A-02F8-C1ECEA9C335C}"/>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r>
              <a:rPr lang="en-US" sz="3200" b="1" dirty="0">
                <a:latin typeface="Cambria" pitchFamily="18" charset="0"/>
              </a:rPr>
              <a:t>Thank You</a:t>
            </a:r>
            <a:endParaRPr kumimoji="0" lang="en-US" sz="3200" b="1" i="0" u="none" strike="noStrike" kern="1200" cap="none" spc="0" normalizeH="0" baseline="0" noProof="0" dirty="0">
              <a:ln>
                <a:noFill/>
              </a:ln>
              <a:effectLst/>
              <a:uLnTx/>
              <a:uFillTx/>
              <a:latin typeface="Cambria" pitchFamily="18" charset="0"/>
              <a:ea typeface="+mn-ea"/>
              <a:cs typeface="+mn-cs"/>
            </a:endParaRPr>
          </a:p>
        </p:txBody>
      </p:sp>
    </p:spTree>
    <p:extLst>
      <p:ext uri="{BB962C8B-B14F-4D97-AF65-F5344CB8AC3E}">
        <p14:creationId xmlns:p14="http://schemas.microsoft.com/office/powerpoint/2010/main" val="212676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B9195-E131-FC27-CBAB-CD4E159B786D}"/>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20BB51B0-9D92-0BAD-3299-56098E06C689}"/>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a:latin typeface="Cambria" pitchFamily="18" charset="0"/>
              </a:rPr>
              <a:t>Abstract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7E262D5E-93A8-B779-D467-3F97D54DE2BC}"/>
              </a:ext>
            </a:extLst>
          </p:cNvPr>
          <p:cNvSpPr txBox="1">
            <a:spLocks/>
          </p:cNvSpPr>
          <p:nvPr/>
        </p:nvSpPr>
        <p:spPr>
          <a:xfrm>
            <a:off x="457200" y="1752600"/>
            <a:ext cx="8229600" cy="4700736"/>
          </a:xfrm>
          <a:prstGeom prst="rect">
            <a:avLst/>
          </a:prstGeom>
        </p:spPr>
        <p:txBody>
          <a:bodyPr vert="horz" lIns="91440" tIns="45720" rIns="91440" bIns="45720" rtlCol="0">
            <a:normAutofit fontScale="25000" lnSpcReduction="20000"/>
          </a:bodyPr>
          <a:lstStyle/>
          <a:p>
            <a:pPr marL="342900" indent="-342900" algn="just">
              <a:spcBef>
                <a:spcPct val="20000"/>
              </a:spcBef>
            </a:pPr>
            <a:r>
              <a:rPr lang="en-IN" sz="8600" kern="100" dirty="0">
                <a:effectLst/>
                <a:latin typeface="Cambria" panose="02040503050406030204" pitchFamily="18" charset="0"/>
                <a:ea typeface="Cambria" panose="02040503050406030204" pitchFamily="18" charset="0"/>
                <a:cs typeface="Mangal" panose="02040503050203030202" pitchFamily="18" charset="0"/>
              </a:rPr>
              <a:t>Today's era is the Artificial Intelligence (AI) era and the use of artificial intelligence in human mental health trials opens the way for a period of transformation in which the potential to enhance efficiency, precision, and scope in the study of mental health in human beings is enormous. In this perspective, the promise and threats of AI regarding mental health are critically reviewed. On one hand, it's where AI can really make some revolutionary changes to the most critical aspects of examination and execution—like patient treatment, data management, and predictive analytics—which are now adaptive and more driven by data; on the other hand, AI applied to mental health in human beings. This study presents a case for strong AI frameworks that are subject to firm validation and ethical scrutiny, which will ensure that the technique of AI is utilised with reduced risks associated with it.</a:t>
            </a:r>
          </a:p>
          <a:p>
            <a:pPr marL="342900" indent="-342900" algn="just">
              <a:spcBef>
                <a:spcPct val="20000"/>
              </a:spcBef>
            </a:pPr>
            <a:r>
              <a:rPr lang="en-IN" sz="6400" b="1" kern="100" dirty="0">
                <a:effectLst/>
                <a:latin typeface="Cambria" panose="02040503050406030204" pitchFamily="18" charset="0"/>
                <a:ea typeface="Cambria" panose="02040503050406030204" pitchFamily="18" charset="0"/>
                <a:cs typeface="Times New Roman" panose="02020603050405020304" pitchFamily="18" charset="0"/>
              </a:rPr>
              <a:t>KEYWORDS:</a:t>
            </a:r>
            <a:r>
              <a:rPr lang="en-IN" sz="6400" kern="100" dirty="0">
                <a:effectLst/>
                <a:latin typeface="Cambria" panose="02040503050406030204" pitchFamily="18" charset="0"/>
                <a:ea typeface="Cambria" panose="02040503050406030204" pitchFamily="18" charset="0"/>
                <a:cs typeface="Times New Roman" panose="02020603050405020304" pitchFamily="18" charset="0"/>
              </a:rPr>
              <a:t> </a:t>
            </a:r>
            <a:r>
              <a:rPr lang="en-IN" sz="6400" kern="100" dirty="0">
                <a:effectLst/>
                <a:latin typeface="Cambria" panose="02040503050406030204" pitchFamily="18" charset="0"/>
                <a:ea typeface="Cambria" panose="02040503050406030204" pitchFamily="18" charset="0"/>
                <a:cs typeface="Mangal" panose="02040503050203030202" pitchFamily="18" charset="0"/>
              </a:rPr>
              <a:t>Mental Health, Artificial Intelligence, Human beings, Patient Outcomes, Predictive Analytics,</a:t>
            </a:r>
          </a:p>
          <a:p>
            <a:pPr marL="342900" indent="-342900" algn="just">
              <a:spcBef>
                <a:spcPct val="20000"/>
              </a:spcBef>
            </a:pPr>
            <a:endParaRPr lang="en-IN" sz="8600" kern="100" dirty="0">
              <a:effectLst/>
              <a:latin typeface="Cambria" panose="02040503050406030204" pitchFamily="18" charset="0"/>
              <a:ea typeface="Cambria" panose="02040503050406030204" pitchFamily="18" charset="0"/>
              <a:cs typeface="Mangal" panose="02040503050203030202" pitchFamily="18" charset="0"/>
            </a:endParaRPr>
          </a:p>
          <a:p>
            <a:pPr marL="342900" lvl="0" indent="-342900" algn="ctr">
              <a:spcBef>
                <a:spcPct val="20000"/>
              </a:spcBef>
            </a:pPr>
            <a:r>
              <a:rPr lang="en-US" sz="3200" dirty="0">
                <a:solidFill>
                  <a:schemeClr val="bg1">
                    <a:lumMod val="75000"/>
                  </a:schemeClr>
                </a:solidFill>
                <a:latin typeface="Cambria" pitchFamily="18" charset="0"/>
              </a:rPr>
              <a:t>Place your data in this space </a:t>
            </a:r>
            <a:endParaRPr kumimoji="0" lang="en-US" sz="3200"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p:txBody>
      </p:sp>
    </p:spTree>
    <p:extLst>
      <p:ext uri="{BB962C8B-B14F-4D97-AF65-F5344CB8AC3E}">
        <p14:creationId xmlns:p14="http://schemas.microsoft.com/office/powerpoint/2010/main" val="2784757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11551A-A777-A090-9D02-A4EECD3DC5A1}"/>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72C7C887-966C-2569-E72F-9C0CB16E8478}"/>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Introduction</a:t>
            </a: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F0E8F845-DE45-C5EB-261F-A5A0859017A7}"/>
              </a:ext>
            </a:extLst>
          </p:cNvPr>
          <p:cNvSpPr txBox="1">
            <a:spLocks/>
          </p:cNvSpPr>
          <p:nvPr/>
        </p:nvSpPr>
        <p:spPr>
          <a:xfrm>
            <a:off x="457200" y="1752600"/>
            <a:ext cx="8229600" cy="4267200"/>
          </a:xfrm>
          <a:prstGeom prst="rect">
            <a:avLst/>
          </a:prstGeom>
        </p:spPr>
        <p:txBody>
          <a:bodyPr vert="horz" lIns="91440" tIns="45720" rIns="91440" bIns="45720" rtlCol="0">
            <a:normAutofit fontScale="92500" lnSpcReduction="10000"/>
          </a:bodyPr>
          <a:lstStyle/>
          <a:p>
            <a:pPr marL="342900" indent="-342900" algn="just">
              <a:spcBef>
                <a:spcPct val="20000"/>
              </a:spcBef>
            </a:pPr>
            <a:r>
              <a:rPr lang="en-IN" sz="2400" kern="100" dirty="0">
                <a:effectLst/>
                <a:latin typeface="Cambria" panose="02040503050406030204" pitchFamily="18" charset="0"/>
                <a:ea typeface="Cambria" panose="02040503050406030204" pitchFamily="18" charset="0"/>
                <a:cs typeface="Mangal" panose="02040503050203030202" pitchFamily="18" charset="0"/>
              </a:rPr>
              <a:t>AI technique has been applied in human mental health for the next generation which offers a vision for potential applications of AI technologies, and it has been accepted globally [1]. General efforts have also applied for increasing the adoption of AI techniques. Further, there are big hopes for emerging AI technology in the world. The main idea behind this technology is people acceptability and accuracy faster round the globe. One of the important techniques of AI is Artificial Neural Networks (ANNs) that build on the area of connection with the main purpose of mimicking the way the nervous system possesses information. ANN and variants have allowed significant progress. ANN is capable of taking inputs and giving them in an Intelligent way as an output. </a:t>
            </a:r>
          </a:p>
        </p:txBody>
      </p:sp>
    </p:spTree>
    <p:extLst>
      <p:ext uri="{BB962C8B-B14F-4D97-AF65-F5344CB8AC3E}">
        <p14:creationId xmlns:p14="http://schemas.microsoft.com/office/powerpoint/2010/main" val="3121180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84A71-2344-6556-879D-85FA2B3FA160}"/>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8C0F3717-59C8-9741-DA69-5F6B605CB75F}"/>
              </a:ext>
            </a:extLst>
          </p:cNvPr>
          <p:cNvSpPr txBox="1">
            <a:spLocks/>
          </p:cNvSpPr>
          <p:nvPr/>
        </p:nvSpPr>
        <p:spPr>
          <a:xfrm>
            <a:off x="228600" y="304800"/>
            <a:ext cx="6553200" cy="914400"/>
          </a:xfrm>
          <a:prstGeom prst="rect">
            <a:avLst/>
          </a:prstGeom>
        </p:spPr>
        <p:txBody>
          <a:bodyPr vert="horz" lIns="91440" tIns="45720" rIns="91440" bIns="45720" rtlCol="0">
            <a:normAutofit lnSpcReduction="10000"/>
          </a:bodyPr>
          <a:lstStyle/>
          <a:p>
            <a:pPr algn="just">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Artificial intelligence (AI) can help overcome depression in several ways:</a:t>
            </a: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55181162-F932-B42C-591F-96C279EFE200}"/>
              </a:ext>
            </a:extLst>
          </p:cNvPr>
          <p:cNvSpPr txBox="1">
            <a:spLocks/>
          </p:cNvSpPr>
          <p:nvPr/>
        </p:nvSpPr>
        <p:spPr>
          <a:xfrm>
            <a:off x="457200" y="1752600"/>
            <a:ext cx="8219256" cy="4556720"/>
          </a:xfrm>
          <a:prstGeom prst="rect">
            <a:avLst/>
          </a:prstGeom>
        </p:spPr>
        <p:txBody>
          <a:bodyPr vert="horz" lIns="91440" tIns="45720" rIns="91440" bIns="45720" rtlCol="0">
            <a:normAutofit fontScale="25000" lnSpcReduction="20000"/>
          </a:bodyPr>
          <a:lstStyle/>
          <a:p>
            <a:pPr marL="1143000" lvl="0" indent="-1143000" algn="just">
              <a:spcBef>
                <a:spcPct val="20000"/>
              </a:spcBef>
              <a:buFont typeface="Wingdings" panose="05000000000000000000" pitchFamily="2" charset="2"/>
              <a:buChar char="v"/>
            </a:pPr>
            <a:r>
              <a:rPr lang="en-IN" sz="9600" dirty="0">
                <a:effectLst/>
                <a:latin typeface="Cambria" panose="02040503050406030204" pitchFamily="18" charset="0"/>
                <a:ea typeface="Cambria" panose="02040503050406030204" pitchFamily="18" charset="0"/>
                <a:cs typeface="Mangal" panose="02040503050203030202" pitchFamily="18" charset="0"/>
              </a:rPr>
              <a:t>Chatbots and Virtual Assistants: AI-powered chatbots offer emotional support, listen actively, and provide coping </a:t>
            </a:r>
            <a:r>
              <a:rPr lang="en-IN" sz="9600" dirty="0" err="1">
                <a:effectLst/>
                <a:latin typeface="Cambria" panose="02040503050406030204" pitchFamily="18" charset="0"/>
                <a:ea typeface="Cambria" panose="02040503050406030204" pitchFamily="18" charset="0"/>
                <a:cs typeface="Mangal" panose="02040503050203030202" pitchFamily="18" charset="0"/>
              </a:rPr>
              <a:t>strategies.Example</a:t>
            </a:r>
            <a:r>
              <a:rPr lang="en-IN" sz="9600" dirty="0">
                <a:effectLst/>
                <a:latin typeface="Cambria" panose="02040503050406030204" pitchFamily="18" charset="0"/>
                <a:ea typeface="Cambria" panose="02040503050406030204" pitchFamily="18" charset="0"/>
                <a:cs typeface="Mangal" panose="02040503050203030202" pitchFamily="18" charset="0"/>
              </a:rPr>
              <a:t>: </a:t>
            </a:r>
            <a:r>
              <a:rPr lang="en-IN" sz="9600" dirty="0" err="1">
                <a:effectLst/>
                <a:latin typeface="Cambria" panose="02040503050406030204" pitchFamily="18" charset="0"/>
                <a:ea typeface="Cambria" panose="02040503050406030204" pitchFamily="18" charset="0"/>
                <a:cs typeface="Mangal" panose="02040503050203030202" pitchFamily="18" charset="0"/>
              </a:rPr>
              <a:t>Woebot</a:t>
            </a:r>
            <a:r>
              <a:rPr lang="en-IN" sz="9600" dirty="0">
                <a:effectLst/>
                <a:latin typeface="Cambria" panose="02040503050406030204" pitchFamily="18" charset="0"/>
                <a:ea typeface="Cambria" panose="02040503050406030204" pitchFamily="18" charset="0"/>
                <a:cs typeface="Mangal" panose="02040503050203030202" pitchFamily="18" charset="0"/>
              </a:rPr>
              <a:t>, a mental health chatbot, uses natural language processing to monitor mood and offer personalized advice. </a:t>
            </a:r>
          </a:p>
          <a:p>
            <a:pPr marL="1143000" lvl="0" indent="-1143000" algn="just">
              <a:spcBef>
                <a:spcPct val="20000"/>
              </a:spcBef>
              <a:buFont typeface="Wingdings" panose="05000000000000000000" pitchFamily="2" charset="2"/>
              <a:buChar char="v"/>
            </a:pPr>
            <a:r>
              <a:rPr lang="en-IN" sz="9600" dirty="0">
                <a:effectLst/>
                <a:latin typeface="Cambria" panose="02040503050406030204" pitchFamily="18" charset="0"/>
                <a:ea typeface="Cambria" panose="02040503050406030204" pitchFamily="18" charset="0"/>
                <a:cs typeface="Mangal" panose="02040503050203030202" pitchFamily="18" charset="0"/>
              </a:rPr>
              <a:t>Mood Prediction and Tracking: AI </a:t>
            </a:r>
            <a:r>
              <a:rPr lang="en-IN" sz="9600" dirty="0" err="1">
                <a:effectLst/>
                <a:latin typeface="Cambria" panose="02040503050406030204" pitchFamily="18" charset="0"/>
                <a:ea typeface="Cambria" panose="02040503050406030204" pitchFamily="18" charset="0"/>
                <a:cs typeface="Mangal" panose="02040503050203030202" pitchFamily="18" charset="0"/>
              </a:rPr>
              <a:t>analyzes</a:t>
            </a:r>
            <a:r>
              <a:rPr lang="en-IN" sz="9600" dirty="0">
                <a:effectLst/>
                <a:latin typeface="Cambria" panose="02040503050406030204" pitchFamily="18" charset="0"/>
                <a:ea typeface="Cambria" panose="02040503050406030204" pitchFamily="18" charset="0"/>
                <a:cs typeface="Mangal" panose="02040503050203030202" pitchFamily="18" charset="0"/>
              </a:rPr>
              <a:t> speech, text, or social media patterns to identify early warning signs of depression. Example: </a:t>
            </a:r>
            <a:r>
              <a:rPr lang="en-IN" sz="9600" dirty="0" err="1">
                <a:effectLst/>
                <a:latin typeface="Cambria" panose="02040503050406030204" pitchFamily="18" charset="0"/>
                <a:ea typeface="Cambria" panose="02040503050406030204" pitchFamily="18" charset="0"/>
                <a:cs typeface="Mangal" panose="02040503050203030202" pitchFamily="18" charset="0"/>
              </a:rPr>
              <a:t>Moodfit</a:t>
            </a:r>
            <a:r>
              <a:rPr lang="en-IN" sz="9600" dirty="0">
                <a:effectLst/>
                <a:latin typeface="Cambria" panose="02040503050406030204" pitchFamily="18" charset="0"/>
                <a:ea typeface="Cambria" panose="02040503050406030204" pitchFamily="18" charset="0"/>
                <a:cs typeface="Mangal" panose="02040503050203030202" pitchFamily="18" charset="0"/>
              </a:rPr>
              <a:t>, an AI-powered mood-tracking app, monitors emotions and provides personalized recommendations.</a:t>
            </a:r>
          </a:p>
          <a:p>
            <a:pPr marL="1143000" lvl="0" indent="-1143000" algn="just">
              <a:spcBef>
                <a:spcPct val="20000"/>
              </a:spcBef>
              <a:buFont typeface="Wingdings" panose="05000000000000000000" pitchFamily="2" charset="2"/>
              <a:buChar char="v"/>
            </a:pPr>
            <a:r>
              <a:rPr lang="en-IN" sz="9600" dirty="0">
                <a:effectLst/>
                <a:latin typeface="Cambria" panose="02040503050406030204" pitchFamily="18" charset="0"/>
                <a:ea typeface="Cambria" panose="02040503050406030204" pitchFamily="18" charset="0"/>
                <a:cs typeface="Mangal" panose="02040503050203030202" pitchFamily="18" charset="0"/>
              </a:rPr>
              <a:t>  Personalized Therapy Recommendations: AI-driven systems </a:t>
            </a:r>
            <a:r>
              <a:rPr lang="en-IN" sz="9600" dirty="0" err="1">
                <a:effectLst/>
                <a:latin typeface="Cambria" panose="02040503050406030204" pitchFamily="18" charset="0"/>
                <a:ea typeface="Cambria" panose="02040503050406030204" pitchFamily="18" charset="0"/>
                <a:cs typeface="Mangal" panose="02040503050203030202" pitchFamily="18" charset="0"/>
              </a:rPr>
              <a:t>analyze</a:t>
            </a:r>
            <a:r>
              <a:rPr lang="en-IN" sz="9600" dirty="0">
                <a:effectLst/>
                <a:latin typeface="Cambria" panose="02040503050406030204" pitchFamily="18" charset="0"/>
                <a:ea typeface="Cambria" panose="02040503050406030204" pitchFamily="18" charset="0"/>
                <a:cs typeface="Mangal" panose="02040503050203030202" pitchFamily="18" charset="0"/>
              </a:rPr>
              <a:t> individual profiles to suggest tailored therapy approaches. Example: IBM's Watson for Mental Health uses machine learning to recommend personalized therapy plans.</a:t>
            </a:r>
            <a:endParaRPr lang="en-US" sz="3200" dirty="0">
              <a:solidFill>
                <a:schemeClr val="bg1">
                  <a:lumMod val="75000"/>
                </a:schemeClr>
              </a:solidFill>
              <a:latin typeface="Cambria" pitchFamily="18" charset="0"/>
            </a:endParaRPr>
          </a:p>
          <a:p>
            <a:pPr marL="342900" lvl="0" indent="-342900" algn="ctr">
              <a:spcBef>
                <a:spcPct val="20000"/>
              </a:spcBef>
            </a:pPr>
            <a:r>
              <a:rPr lang="en-US" sz="3200" dirty="0">
                <a:solidFill>
                  <a:schemeClr val="bg1">
                    <a:lumMod val="75000"/>
                  </a:schemeClr>
                </a:solidFill>
                <a:latin typeface="Cambria" pitchFamily="18" charset="0"/>
              </a:rPr>
              <a:t>Place your data in this space </a:t>
            </a:r>
            <a:endParaRPr kumimoji="0" lang="en-US" sz="3200"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p:txBody>
      </p:sp>
    </p:spTree>
    <p:extLst>
      <p:ext uri="{BB962C8B-B14F-4D97-AF65-F5344CB8AC3E}">
        <p14:creationId xmlns:p14="http://schemas.microsoft.com/office/powerpoint/2010/main" val="326577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7EFE83-5585-D194-996F-99696DB618CB}"/>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C417BD83-9580-B0B4-59E6-C8FD5212552E}"/>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a:latin typeface="Cambria" pitchFamily="18" charset="0"/>
              </a:rPr>
              <a:t>Cont.…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57F0BD4C-3950-3BF3-877D-A00C92CB045D}"/>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457200" indent="-457200" algn="just">
              <a:spcBef>
                <a:spcPct val="20000"/>
              </a:spcBef>
              <a:buFont typeface="Wingdings" panose="05000000000000000000" pitchFamily="2" charset="2"/>
              <a:buChar char="v"/>
            </a:pPr>
            <a:r>
              <a:rPr lang="en-IN" sz="2600" dirty="0">
                <a:effectLst/>
                <a:latin typeface="Cambria" panose="02040503050406030204" pitchFamily="18" charset="0"/>
                <a:ea typeface="Cambria" panose="02040503050406030204" pitchFamily="18" charset="0"/>
                <a:cs typeface="Mangal" panose="02040503050203030202" pitchFamily="18" charset="0"/>
              </a:rPr>
              <a:t>Virtual Reality (VR) Exposure Therapy: AI-driven VR environments help individuals confront and overcome fears and anxieties. Example: Oxford VR's AI-powered VR therapy treats </a:t>
            </a:r>
            <a:r>
              <a:rPr lang="en-IN" sz="2600" dirty="0">
                <a:latin typeface="Cambria" panose="02040503050406030204" pitchFamily="18" charset="0"/>
                <a:ea typeface="Cambria" panose="02040503050406030204" pitchFamily="18" charset="0"/>
                <a:cs typeface="Mangal" panose="02040503050203030202" pitchFamily="18" charset="0"/>
              </a:rPr>
              <a:t>depression and anxiety disorders. </a:t>
            </a:r>
          </a:p>
          <a:p>
            <a:pPr marL="457200" indent="-457200" algn="just">
              <a:spcBef>
                <a:spcPct val="20000"/>
              </a:spcBef>
              <a:buFont typeface="Wingdings" panose="05000000000000000000" pitchFamily="2" charset="2"/>
              <a:buChar char="v"/>
            </a:pPr>
            <a:r>
              <a:rPr lang="en-IN" sz="2600" dirty="0">
                <a:latin typeface="Cambria" panose="02040503050406030204" pitchFamily="18" charset="0"/>
                <a:ea typeface="Cambria" panose="02040503050406030204" pitchFamily="18" charset="0"/>
                <a:cs typeface="Mangal" panose="02040503050203030202" pitchFamily="18" charset="0"/>
              </a:rPr>
              <a:t>Social Support Networks: AI-facilitated online communities connect individuals with peers and mental health professionals. Example: 7 Cups, an AI-powered online support network, connects users with trained listeners and therapists. </a:t>
            </a:r>
            <a:endParaRPr lang="en-US" sz="2600" dirty="0">
              <a:latin typeface="Cambria" panose="02040503050406030204" pitchFamily="18" charset="0"/>
              <a:ea typeface="Cambria" panose="02040503050406030204" pitchFamily="18" charset="0"/>
              <a:cs typeface="Mangal" panose="02040503050203030202" pitchFamily="18" charset="0"/>
            </a:endParaRPr>
          </a:p>
        </p:txBody>
      </p:sp>
    </p:spTree>
    <p:extLst>
      <p:ext uri="{BB962C8B-B14F-4D97-AF65-F5344CB8AC3E}">
        <p14:creationId xmlns:p14="http://schemas.microsoft.com/office/powerpoint/2010/main" val="4280375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9FF9F-6071-46FB-A218-7ECC51BDD020}"/>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EFB98BD1-8CB4-AC34-1C62-1810F2F771D0}"/>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err="1">
                <a:latin typeface="Cambria" pitchFamily="18" charset="0"/>
              </a:rPr>
              <a:t>Cont</a:t>
            </a:r>
            <a:r>
              <a:rPr lang="en-US" sz="2400" b="1" dirty="0">
                <a:latin typeface="Cambria" pitchFamily="18" charset="0"/>
              </a:rPr>
              <a: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1E4803EB-A476-3E8D-BB48-2E9C5313BCD3}"/>
              </a:ext>
            </a:extLst>
          </p:cNvPr>
          <p:cNvSpPr txBox="1">
            <a:spLocks/>
          </p:cNvSpPr>
          <p:nvPr/>
        </p:nvSpPr>
        <p:spPr>
          <a:xfrm>
            <a:off x="457200" y="1752600"/>
            <a:ext cx="8229600" cy="4484712"/>
          </a:xfrm>
          <a:prstGeom prst="rect">
            <a:avLst/>
          </a:prstGeom>
        </p:spPr>
        <p:txBody>
          <a:bodyPr vert="horz" lIns="91440" tIns="45720" rIns="91440" bIns="45720" rtlCol="0">
            <a:normAutofit fontScale="77500" lnSpcReduction="20000"/>
          </a:bodyPr>
          <a:lstStyle/>
          <a:p>
            <a:pPr marL="457200" indent="-457200" algn="just">
              <a:spcBef>
                <a:spcPct val="20000"/>
              </a:spcBef>
              <a:buFont typeface="Wingdings" panose="05000000000000000000" pitchFamily="2" charset="2"/>
              <a:buChar char="v"/>
            </a:pPr>
            <a:r>
              <a:rPr lang="en-IN" sz="3400" dirty="0">
                <a:latin typeface="Cambria" panose="02040503050406030204" pitchFamily="18" charset="0"/>
                <a:ea typeface="Cambria" panose="02040503050406030204" pitchFamily="18" charset="0"/>
                <a:cs typeface="Mangal" panose="02040503050203030202" pitchFamily="18" charset="0"/>
              </a:rPr>
              <a:t>Predictive Analytics: AI identifies high-risk individuals and forecasts depression onset. Example: Researchers used machine learning to predict depression in adolescents based on social media activity.</a:t>
            </a:r>
          </a:p>
          <a:p>
            <a:pPr marL="457200" indent="-457200" algn="just">
              <a:spcBef>
                <a:spcPct val="20000"/>
              </a:spcBef>
              <a:buFont typeface="Wingdings" panose="05000000000000000000" pitchFamily="2" charset="2"/>
              <a:buChar char="v"/>
            </a:pPr>
            <a:r>
              <a:rPr lang="en-IN" sz="2800" dirty="0">
                <a:latin typeface="Cambria" panose="02040503050406030204" pitchFamily="18" charset="0"/>
                <a:ea typeface="Cambria" panose="02040503050406030204" pitchFamily="18" charset="0"/>
                <a:cs typeface="Mangal" panose="02040503050203030202" pitchFamily="18" charset="0"/>
              </a:rPr>
              <a:t>  </a:t>
            </a:r>
            <a:r>
              <a:rPr lang="en-IN" sz="3400" dirty="0">
                <a:latin typeface="Cambria" panose="02040503050406030204" pitchFamily="18" charset="0"/>
                <a:ea typeface="Cambria" panose="02040503050406030204" pitchFamily="18" charset="0"/>
                <a:cs typeface="Mangal" panose="02040503050203030202" pitchFamily="18" charset="0"/>
              </a:rPr>
              <a:t>Cognitive </a:t>
            </a:r>
            <a:r>
              <a:rPr lang="en-IN" sz="3400" dirty="0" err="1">
                <a:latin typeface="Cambria" panose="02040503050406030204" pitchFamily="18" charset="0"/>
                <a:ea typeface="Cambria" panose="02040503050406030204" pitchFamily="18" charset="0"/>
                <a:cs typeface="Mangal" panose="02040503050203030202" pitchFamily="18" charset="0"/>
              </a:rPr>
              <a:t>Behavioral</a:t>
            </a:r>
            <a:r>
              <a:rPr lang="en-IN" sz="3400" dirty="0">
                <a:latin typeface="Cambria" panose="02040503050406030204" pitchFamily="18" charset="0"/>
                <a:ea typeface="Cambria" panose="02040503050406030204" pitchFamily="18" charset="0"/>
                <a:cs typeface="Mangal" panose="02040503050203030202" pitchFamily="18" charset="0"/>
              </a:rPr>
              <a:t> Therapy (CBT) Bots: AI-driven CBT bots offer automated, interactive therapy sessions. Example: AI-powered CBT bot, </a:t>
            </a:r>
            <a:r>
              <a:rPr lang="en-IN" sz="3400" dirty="0" err="1">
                <a:latin typeface="Cambria" panose="02040503050406030204" pitchFamily="18" charset="0"/>
                <a:ea typeface="Cambria" panose="02040503050406030204" pitchFamily="18" charset="0"/>
                <a:cs typeface="Mangal" panose="02040503050203030202" pitchFamily="18" charset="0"/>
              </a:rPr>
              <a:t>Wysa</a:t>
            </a:r>
            <a:r>
              <a:rPr lang="en-IN" sz="3400" dirty="0">
                <a:latin typeface="Cambria" panose="02040503050406030204" pitchFamily="18" charset="0"/>
                <a:ea typeface="Cambria" panose="02040503050406030204" pitchFamily="18" charset="0"/>
                <a:cs typeface="Mangal" panose="02040503050203030202" pitchFamily="18" charset="0"/>
              </a:rPr>
              <a:t>, provides emotional support and coping strategies.</a:t>
            </a:r>
          </a:p>
          <a:p>
            <a:pPr marL="457200" indent="-457200" algn="just">
              <a:spcBef>
                <a:spcPct val="20000"/>
              </a:spcBef>
              <a:buFont typeface="Wingdings" panose="05000000000000000000" pitchFamily="2" charset="2"/>
              <a:buChar char="v"/>
            </a:pPr>
            <a:r>
              <a:rPr lang="en-IN" sz="2800" dirty="0">
                <a:latin typeface="Cambria" panose="02040503050406030204" pitchFamily="18" charset="0"/>
                <a:ea typeface="Cambria" panose="02040503050406030204" pitchFamily="18" charset="0"/>
                <a:cs typeface="Mangal" panose="02040503050203030202" pitchFamily="18" charset="0"/>
              </a:rPr>
              <a:t>  </a:t>
            </a:r>
            <a:r>
              <a:rPr lang="en-IN" sz="3400" dirty="0">
                <a:latin typeface="Cambria" panose="02040503050406030204" pitchFamily="18" charset="0"/>
                <a:ea typeface="Cambria" panose="02040503050406030204" pitchFamily="18" charset="0"/>
                <a:cs typeface="Mangal" panose="02040503050203030202" pitchFamily="18" charset="0"/>
              </a:rPr>
              <a:t>Sentiment Analysis: AI </a:t>
            </a:r>
            <a:r>
              <a:rPr lang="en-IN" sz="3400" dirty="0" err="1">
                <a:latin typeface="Cambria" panose="02040503050406030204" pitchFamily="18" charset="0"/>
                <a:ea typeface="Cambria" panose="02040503050406030204" pitchFamily="18" charset="0"/>
                <a:cs typeface="Mangal" panose="02040503050203030202" pitchFamily="18" charset="0"/>
              </a:rPr>
              <a:t>analyzes</a:t>
            </a:r>
            <a:r>
              <a:rPr lang="en-IN" sz="3400" dirty="0">
                <a:latin typeface="Cambria" panose="02040503050406030204" pitchFamily="18" charset="0"/>
                <a:ea typeface="Cambria" panose="02040503050406030204" pitchFamily="18" charset="0"/>
                <a:cs typeface="Mangal" panose="02040503050203030202" pitchFamily="18" charset="0"/>
              </a:rPr>
              <a:t> speech and text patterns to detect emotional changes. Example: Researchers used sentiment analysis to detect depression in social media posts.  </a:t>
            </a:r>
          </a:p>
        </p:txBody>
      </p:sp>
    </p:spTree>
    <p:extLst>
      <p:ext uri="{BB962C8B-B14F-4D97-AF65-F5344CB8AC3E}">
        <p14:creationId xmlns:p14="http://schemas.microsoft.com/office/powerpoint/2010/main" val="4019646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EB1C6-A5AA-F0A8-948C-FC35856164B0}"/>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C5665AB7-6EF4-6428-ECE8-6C7C49BF8082}"/>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err="1">
                <a:latin typeface="Cambria" pitchFamily="18" charset="0"/>
              </a:rPr>
              <a:t>Cont</a:t>
            </a:r>
            <a:r>
              <a:rPr lang="en-US" sz="2400" b="1" dirty="0">
                <a:latin typeface="Cambria" pitchFamily="18" charset="0"/>
              </a:rPr>
              <a: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B41FEF9E-9D5A-A426-400F-B4211F3A9F2C}"/>
              </a:ext>
            </a:extLst>
          </p:cNvPr>
          <p:cNvSpPr txBox="1">
            <a:spLocks/>
          </p:cNvSpPr>
          <p:nvPr/>
        </p:nvSpPr>
        <p:spPr>
          <a:xfrm>
            <a:off x="457200" y="1752600"/>
            <a:ext cx="8229600" cy="4267200"/>
          </a:xfrm>
          <a:prstGeom prst="rect">
            <a:avLst/>
          </a:prstGeom>
        </p:spPr>
        <p:txBody>
          <a:bodyPr vert="horz" lIns="91440" tIns="45720" rIns="91440" bIns="45720" rtlCol="0">
            <a:normAutofit fontScale="77500" lnSpcReduction="20000"/>
          </a:bodyPr>
          <a:lstStyle/>
          <a:p>
            <a:pPr marL="342900" lvl="0" indent="-342900" algn="ctr">
              <a:spcBef>
                <a:spcPct val="20000"/>
              </a:spcBef>
            </a:pPr>
            <a:endParaRPr lang="en-US" sz="3200" dirty="0">
              <a:solidFill>
                <a:schemeClr val="bg1">
                  <a:lumMod val="75000"/>
                </a:schemeClr>
              </a:solidFill>
              <a:latin typeface="Cambria" pitchFamily="18" charset="0"/>
            </a:endParaRPr>
          </a:p>
          <a:p>
            <a:pPr marL="457200" indent="-457200" algn="just">
              <a:spcBef>
                <a:spcPct val="20000"/>
              </a:spcBef>
              <a:buFont typeface="Wingdings" panose="05000000000000000000" pitchFamily="2" charset="2"/>
              <a:buChar char="v"/>
            </a:pPr>
            <a:r>
              <a:rPr lang="en-IN" sz="3200" dirty="0">
                <a:latin typeface="Cambria" panose="02040503050406030204" pitchFamily="18" charset="0"/>
                <a:ea typeface="Cambria" panose="02040503050406030204" pitchFamily="18" charset="0"/>
                <a:cs typeface="Mangal" panose="02040503050203030202" pitchFamily="18" charset="0"/>
              </a:rPr>
              <a:t>Neurofeedback Training: AI-driven neurofeedback systems help individuals control brain activity. Example: Neurofeedback training using EEG and AI helps manage depression symptoms.</a:t>
            </a:r>
          </a:p>
          <a:p>
            <a:pPr marL="457200" indent="-457200" algn="just">
              <a:spcBef>
                <a:spcPct val="20000"/>
              </a:spcBef>
              <a:buFont typeface="Wingdings" panose="05000000000000000000" pitchFamily="2" charset="2"/>
              <a:buChar char="v"/>
            </a:pPr>
            <a:r>
              <a:rPr lang="en-IN" sz="3200" dirty="0">
                <a:latin typeface="Cambria" panose="02040503050406030204" pitchFamily="18" charset="0"/>
                <a:ea typeface="Cambria" panose="02040503050406030204" pitchFamily="18" charset="0"/>
                <a:cs typeface="Mangal" panose="02040503050203030202" pitchFamily="18" charset="0"/>
              </a:rPr>
              <a:t>Telemedicine and Access Expansion: AI-powered platforms increase access to mental health services. Example: AI-driven telemedicine platforms like Amwell and Doctor on Demand expand mental health services. </a:t>
            </a:r>
            <a:endParaRPr lang="en-US" sz="36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indent="-342900" algn="ctr">
              <a:spcBef>
                <a:spcPct val="20000"/>
              </a:spcBef>
            </a:pPr>
            <a:r>
              <a:rPr lang="en-IN" sz="3200" dirty="0">
                <a:latin typeface="Cambria" panose="02040503050406030204" pitchFamily="18" charset="0"/>
                <a:ea typeface="Cambria" panose="02040503050406030204" pitchFamily="18" charset="0"/>
                <a:cs typeface="Mangal" panose="02040503050203030202" pitchFamily="18" charset="0"/>
              </a:rPr>
              <a:t>These AI-driven solutions augment traditional treatments, enhance accessibility, and provide personalized support.</a:t>
            </a:r>
          </a:p>
        </p:txBody>
      </p:sp>
    </p:spTree>
    <p:extLst>
      <p:ext uri="{BB962C8B-B14F-4D97-AF65-F5344CB8AC3E}">
        <p14:creationId xmlns:p14="http://schemas.microsoft.com/office/powerpoint/2010/main" val="1073503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F6D263-E676-D9FA-3191-F72A909488D3}"/>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547473D8-BBE4-5DAC-96AB-E72B7F7A7190}"/>
              </a:ext>
            </a:extLst>
          </p:cNvPr>
          <p:cNvSpPr txBox="1">
            <a:spLocks/>
          </p:cNvSpPr>
          <p:nvPr/>
        </p:nvSpPr>
        <p:spPr>
          <a:xfrm>
            <a:off x="228600" y="304800"/>
            <a:ext cx="8229600" cy="819944"/>
          </a:xfrm>
          <a:prstGeom prst="rect">
            <a:avLst/>
          </a:prstGeom>
        </p:spPr>
        <p:txBody>
          <a:bodyPr vert="horz" lIns="91440" tIns="45720" rIns="91440" bIns="45720" rtlCol="0">
            <a:normAutofit fontScale="92500" lnSpcReduction="20000"/>
          </a:bodyPr>
          <a:lstStyle/>
          <a:p>
            <a:pPr algn="just">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The facial expressions that can reveal if someone is suffering severe depression</a:t>
            </a:r>
            <a:endParaRPr lang="en-IN" sz="2400" kern="100" dirty="0">
              <a:effectLst/>
              <a:latin typeface="Cambria" panose="02040503050406030204" pitchFamily="18" charset="0"/>
              <a:ea typeface="Cambria" panose="02040503050406030204" pitchFamily="18" charset="0"/>
              <a:cs typeface="Mangal" panose="02040503050203030202"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6FA39CD3-E83D-290F-D7A0-789C17761B0D}"/>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r>
              <a:rPr lang="en-US" sz="3200" dirty="0">
                <a:solidFill>
                  <a:schemeClr val="bg1">
                    <a:lumMod val="75000"/>
                  </a:schemeClr>
                </a:solidFill>
                <a:latin typeface="Cambria" pitchFamily="18" charset="0"/>
              </a:rPr>
              <a:t>Place your data in this space </a:t>
            </a:r>
            <a:endParaRPr kumimoji="0" lang="en-US" sz="3200"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p:txBody>
      </p:sp>
      <p:pic>
        <p:nvPicPr>
          <p:cNvPr id="2" name="Picture 1" descr="The above renderings show the six facial expressions that people with regular depression made while watching a funny video that people with melancholia did not make while watching any videos">
            <a:extLst>
              <a:ext uri="{FF2B5EF4-FFF2-40B4-BE49-F238E27FC236}">
                <a16:creationId xmlns:a16="http://schemas.microsoft.com/office/drawing/2014/main" id="{07279DA0-BF20-3905-18B0-6E33E8D4C85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5334" y="1634172"/>
            <a:ext cx="8708665" cy="4385628"/>
          </a:xfrm>
          <a:prstGeom prst="rect">
            <a:avLst/>
          </a:prstGeom>
          <a:noFill/>
          <a:ln>
            <a:noFill/>
          </a:ln>
        </p:spPr>
      </p:pic>
    </p:spTree>
    <p:extLst>
      <p:ext uri="{BB962C8B-B14F-4D97-AF65-F5344CB8AC3E}">
        <p14:creationId xmlns:p14="http://schemas.microsoft.com/office/powerpoint/2010/main" val="1982738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563B0-AE68-EB7F-A69E-7241DE1623BA}"/>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id="{87881BD5-70D1-2269-D3D2-D03774001AB7}"/>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References:</a:t>
            </a: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id="{BBD43DE9-F897-4161-2864-C14BD2B589CA}"/>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342900" lvl="0" indent="-342900" algn="ctr">
              <a:spcBef>
                <a:spcPct val="20000"/>
              </a:spcBef>
            </a:pPr>
            <a:endParaRPr lang="en-US" sz="3200" dirty="0">
              <a:solidFill>
                <a:schemeClr val="bg1">
                  <a:lumMod val="75000"/>
                </a:schemeClr>
              </a:solidFill>
              <a:latin typeface="Cambria" pitchFamily="18" charset="0"/>
            </a:endParaRP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National Institute of Mental Health (NIMH)</a:t>
            </a: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 American Psychological Association (APA)</a:t>
            </a: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 Journal of Clinical Psychology</a:t>
            </a: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 IEEE Transactions on Affective Computing</a:t>
            </a:r>
          </a:p>
          <a:p>
            <a:pPr marL="342900" lvl="0" indent="-342900" algn="ctr">
              <a:spcBef>
                <a:spcPct val="20000"/>
              </a:spcBef>
            </a:pPr>
            <a:endParaRPr lang="en-US" sz="3200" dirty="0">
              <a:solidFill>
                <a:schemeClr val="bg1">
                  <a:lumMod val="75000"/>
                </a:schemeClr>
              </a:solidFill>
              <a:latin typeface="Cambria" pitchFamily="18" charset="0"/>
            </a:endParaRPr>
          </a:p>
        </p:txBody>
      </p:sp>
    </p:spTree>
    <p:extLst>
      <p:ext uri="{BB962C8B-B14F-4D97-AF65-F5344CB8AC3E}">
        <p14:creationId xmlns:p14="http://schemas.microsoft.com/office/powerpoint/2010/main" val="2521472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772</Words>
  <Application>Microsoft Office PowerPoint</Application>
  <PresentationFormat>On-screen Show (4:3)</PresentationFormat>
  <Paragraphs>46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Cambria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Afzaal</dc:creator>
  <cp:lastModifiedBy>Dept. of CSE</cp:lastModifiedBy>
  <cp:revision>20</cp:revision>
  <dcterms:created xsi:type="dcterms:W3CDTF">2006-08-16T00:00:00Z</dcterms:created>
  <dcterms:modified xsi:type="dcterms:W3CDTF">2025-02-11T07:10:44Z</dcterms:modified>
</cp:coreProperties>
</file>