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C9788D-11F6-462A-9512-6C33EFC71E2B}" type="datetimeFigureOut">
              <a:rPr lang="en-US" smtClean="0"/>
              <a:pPr/>
              <a:t>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2BF074-7B98-4F58-874A-FBC2FD7ED7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2BF074-7B98-4F58-874A-FBC2FD7ED737}"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10" Type="http://schemas.openxmlformats.org/officeDocument/2006/relationships/image" Target="../media/image12.png"/><Relationship Id="rId4" Type="http://schemas.openxmlformats.org/officeDocument/2006/relationships/oleObject" Target="../embeddings/oleObject2.bin"/><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5.bin"/><Relationship Id="rId3" Type="http://schemas.openxmlformats.org/officeDocument/2006/relationships/image" Target="../media/image23.png"/><Relationship Id="rId7" Type="http://schemas.openxmlformats.org/officeDocument/2006/relationships/oleObject" Target="../embeddings/oleObject9.bin"/><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oleObject" Target="../embeddings/oleObject13.bin"/><Relationship Id="rId5" Type="http://schemas.openxmlformats.org/officeDocument/2006/relationships/oleObject" Target="../embeddings/oleObject7.bin"/><Relationship Id="rId10" Type="http://schemas.openxmlformats.org/officeDocument/2006/relationships/oleObject" Target="../embeddings/oleObject12.bin"/><Relationship Id="rId4" Type="http://schemas.openxmlformats.org/officeDocument/2006/relationships/oleObject" Target="../embeddings/oleObject6.bin"/><Relationship Id="rId9" Type="http://schemas.openxmlformats.org/officeDocument/2006/relationships/oleObject" Target="../embeddings/oleObject11.bin"/><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04800" y="1295400"/>
            <a:ext cx="6096000" cy="5410200"/>
            <a:chOff x="304800" y="1295400"/>
            <a:chExt cx="6096000" cy="5410200"/>
          </a:xfrm>
        </p:grpSpPr>
        <p:sp>
          <p:nvSpPr>
            <p:cNvPr id="9" name="Title 1"/>
            <p:cNvSpPr txBox="1">
              <a:spLocks/>
            </p:cNvSpPr>
            <p:nvPr/>
          </p:nvSpPr>
          <p:spPr>
            <a:xfrm>
              <a:off x="304800" y="1295400"/>
              <a:ext cx="6096000" cy="3276600"/>
            </a:xfrm>
            <a:prstGeom prst="rect">
              <a:avLst/>
            </a:prstGeom>
          </p:spPr>
          <p:txBody>
            <a:bodyPr vert="horz" lIns="91440" tIns="45720" rIns="91440" bIns="45720" rtlCol="0" anchor="ctr">
              <a:noAutofit/>
            </a:bodyPr>
            <a:lstStyle/>
            <a:p>
              <a:pPr>
                <a:spcBef>
                  <a:spcPts val="125"/>
                </a:spcBef>
                <a:spcAft>
                  <a:spcPts val="125"/>
                </a:spcAft>
                <a:defRPr/>
              </a:pPr>
              <a:r>
                <a:rPr kumimoji="0" lang="en-US" sz="2600" b="1" i="0" u="none" strike="noStrike" kern="1200" cap="none" spc="0" normalizeH="0" baseline="0" noProof="0" dirty="0" smtClean="0">
                  <a:ln>
                    <a:noFill/>
                  </a:ln>
                  <a:effectLst/>
                  <a:uLnTx/>
                  <a:uFillTx/>
                  <a:latin typeface="Cambria" pitchFamily="18" charset="0"/>
                  <a:ea typeface="+mj-ea"/>
                  <a:cs typeface="+mj-cs"/>
                </a:rPr>
                <a:t>Title: </a:t>
              </a:r>
              <a:br>
                <a:rPr kumimoji="0" lang="en-US" sz="2600" b="1" i="0" u="none" strike="noStrike" kern="1200" cap="none" spc="0" normalizeH="0" baseline="0" noProof="0" dirty="0" smtClean="0">
                  <a:ln>
                    <a:noFill/>
                  </a:ln>
                  <a:effectLst/>
                  <a:uLnTx/>
                  <a:uFillTx/>
                  <a:latin typeface="Cambria" pitchFamily="18" charset="0"/>
                  <a:ea typeface="+mj-ea"/>
                  <a:cs typeface="+mj-cs"/>
                </a:rPr>
              </a:br>
              <a:r>
                <a:rPr lang="en-US" sz="2800" b="1" dirty="0" smtClean="0"/>
                <a:t>Oscillatory volume flow rate of a Non-Newtonian fluid flow through porous material</a:t>
              </a:r>
              <a:endParaRPr lang="en-US" sz="2800" dirty="0" smtClean="0"/>
            </a:p>
            <a:p>
              <a:pPr marL="0" marR="0" lvl="0" indent="0" defTabSz="914400" rtl="0" eaLnBrk="1" fontAlgn="auto" latinLnBrk="0" hangingPunct="1">
                <a:lnSpc>
                  <a:spcPct val="100000"/>
                </a:lnSpc>
                <a:spcBef>
                  <a:spcPts val="125"/>
                </a:spcBef>
                <a:spcAft>
                  <a:spcPts val="125"/>
                </a:spcAft>
                <a:buClrTx/>
                <a:buSzTx/>
                <a:buFontTx/>
                <a:buNone/>
                <a:tabLst/>
                <a:defRPr/>
              </a:pPr>
              <a:endParaRPr lang="en-US" sz="2600" b="1" dirty="0" smtClean="0">
                <a:solidFill>
                  <a:schemeClr val="bg1">
                    <a:lumMod val="75000"/>
                  </a:schemeClr>
                </a:solidFill>
                <a:latin typeface="Cambria" pitchFamily="18" charset="0"/>
                <a:ea typeface="+mj-ea"/>
                <a:cs typeface="+mj-cs"/>
              </a:endParaRPr>
            </a:p>
          </p:txBody>
        </p:sp>
        <p:sp>
          <p:nvSpPr>
            <p:cNvPr id="10" name="Subtitle 2"/>
            <p:cNvSpPr txBox="1">
              <a:spLocks/>
            </p:cNvSpPr>
            <p:nvPr/>
          </p:nvSpPr>
          <p:spPr>
            <a:xfrm>
              <a:off x="304800" y="4953000"/>
              <a:ext cx="4724400" cy="1752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200" b="1" dirty="0" smtClean="0">
                  <a:latin typeface="Cambria" pitchFamily="18" charset="0"/>
                </a:rPr>
                <a:t>Dr. </a:t>
              </a:r>
              <a:r>
                <a:rPr lang="en-US" sz="2200" b="1" dirty="0" err="1" smtClean="0">
                  <a:latin typeface="Cambria" pitchFamily="18" charset="0"/>
                </a:rPr>
                <a:t>Awaneesh</a:t>
              </a:r>
              <a:r>
                <a:rPr lang="en-US" sz="2200" b="1" dirty="0" smtClean="0">
                  <a:latin typeface="Cambria" pitchFamily="18" charset="0"/>
                </a:rPr>
                <a:t> </a:t>
              </a:r>
              <a:r>
                <a:rPr lang="en-US" sz="2200" b="1" dirty="0" err="1" smtClean="0">
                  <a:latin typeface="Cambria" pitchFamily="18" charset="0"/>
                </a:rPr>
                <a:t>Jee</a:t>
              </a:r>
              <a:r>
                <a:rPr lang="en-US" sz="2200" b="1" dirty="0" smtClean="0">
                  <a:latin typeface="Cambria" pitchFamily="18" charset="0"/>
                </a:rPr>
                <a:t> </a:t>
              </a:r>
              <a:r>
                <a:rPr lang="en-US" sz="2200" b="1" dirty="0" err="1" smtClean="0">
                  <a:latin typeface="Cambria" pitchFamily="18" charset="0"/>
                </a:rPr>
                <a:t>Srivastava</a:t>
              </a:r>
              <a:endParaRPr kumimoji="0" lang="en-US" sz="1600" b="1" i="0" u="none" strike="noStrike" kern="1200" cap="none" spc="0" normalizeH="0" baseline="0" noProof="0" dirty="0" smtClean="0">
                <a:ln>
                  <a:noFill/>
                </a:ln>
                <a:solidFill>
                  <a:schemeClr val="bg1">
                    <a:lumMod val="75000"/>
                  </a:schemeClr>
                </a:solidFill>
                <a:effectLst/>
                <a:uLnTx/>
                <a:uFillTx/>
                <a:latin typeface="Cambria" pitchFamily="18" charset="0"/>
                <a:ea typeface="+mn-ea"/>
                <a:cs typeface="+mn-cs"/>
              </a:endParaRPr>
            </a:p>
            <a:p>
              <a:pPr>
                <a:spcBef>
                  <a:spcPct val="20000"/>
                </a:spcBef>
              </a:pPr>
              <a:r>
                <a:rPr lang="en-US" dirty="0" smtClean="0">
                  <a:latin typeface="Cambria" pitchFamily="18" charset="0"/>
                </a:rPr>
                <a:t>United College of Engineering &amp; research, Prayagraj-211010, U.P- INDIA</a:t>
              </a:r>
              <a:endParaRPr lang="en-US" b="1" dirty="0" smtClean="0">
                <a:solidFill>
                  <a:schemeClr val="bg1">
                    <a:lumMod val="75000"/>
                  </a:schemeClr>
                </a:solidFill>
                <a:latin typeface="Cambria"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pic>
        <p:nvPicPr>
          <p:cNvPr id="9" name="Picture 8"/>
          <p:cNvPicPr>
            <a:picLocks noChangeAspect="1" noChangeArrowheads="1"/>
          </p:cNvPicPr>
          <p:nvPr/>
        </p:nvPicPr>
        <p:blipFill>
          <a:blip r:embed="rId2"/>
          <a:srcRect t="22638" b="8904"/>
          <a:stretch>
            <a:fillRect/>
          </a:stretch>
        </p:blipFill>
        <p:spPr bwMode="auto">
          <a:xfrm>
            <a:off x="20034" y="-24"/>
            <a:ext cx="9144000" cy="5647312"/>
          </a:xfrm>
          <a:prstGeom prst="rect">
            <a:avLst/>
          </a:prstGeom>
          <a:noFill/>
          <a:ln w="9525">
            <a:noFill/>
            <a:miter lim="800000"/>
            <a:headEnd/>
            <a:tailEnd/>
          </a:ln>
          <a:effectLst/>
        </p:spPr>
      </p:pic>
      <p:pic>
        <p:nvPicPr>
          <p:cNvPr id="43013" name="Picture 5"/>
          <p:cNvPicPr>
            <a:picLocks noChangeAspect="1" noChangeArrowheads="1"/>
          </p:cNvPicPr>
          <p:nvPr/>
        </p:nvPicPr>
        <p:blipFill>
          <a:blip r:embed="rId3"/>
          <a:srcRect r="3030" b="16666"/>
          <a:stretch>
            <a:fillRect/>
          </a:stretch>
        </p:blipFill>
        <p:spPr bwMode="auto">
          <a:xfrm>
            <a:off x="-32" y="5643578"/>
            <a:ext cx="9144032" cy="428628"/>
          </a:xfrm>
          <a:prstGeom prst="rect">
            <a:avLst/>
          </a:prstGeom>
          <a:noFill/>
          <a:ln w="9525">
            <a:noFill/>
            <a:miter lim="800000"/>
            <a:headEnd/>
            <a:tailEnd/>
          </a:ln>
          <a:effectLst/>
        </p:spPr>
      </p:pic>
      <p:pic>
        <p:nvPicPr>
          <p:cNvPr id="43014" name="Picture 6"/>
          <p:cNvPicPr>
            <a:picLocks noChangeAspect="1" noChangeArrowheads="1"/>
          </p:cNvPicPr>
          <p:nvPr/>
        </p:nvPicPr>
        <p:blipFill>
          <a:blip r:embed="rId4"/>
          <a:srcRect/>
          <a:stretch>
            <a:fillRect/>
          </a:stretch>
        </p:blipFill>
        <p:spPr bwMode="auto">
          <a:xfrm>
            <a:off x="14320" y="6067425"/>
            <a:ext cx="9144000" cy="78566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5059" name="Picture 3"/>
          <p:cNvPicPr>
            <a:picLocks noChangeAspect="1" noChangeArrowheads="1"/>
          </p:cNvPicPr>
          <p:nvPr/>
        </p:nvPicPr>
        <p:blipFill>
          <a:blip r:embed="rId2"/>
          <a:srcRect/>
          <a:stretch>
            <a:fillRect/>
          </a:stretch>
        </p:blipFill>
        <p:spPr bwMode="auto">
          <a:xfrm>
            <a:off x="32" y="-24"/>
            <a:ext cx="9144000" cy="660704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6082" name="Picture 2"/>
          <p:cNvPicPr>
            <a:picLocks noChangeAspect="1" noChangeArrowheads="1"/>
          </p:cNvPicPr>
          <p:nvPr/>
        </p:nvPicPr>
        <p:blipFill>
          <a:blip r:embed="rId2"/>
          <a:srcRect t="14217"/>
          <a:stretch>
            <a:fillRect/>
          </a:stretch>
        </p:blipFill>
        <p:spPr bwMode="auto">
          <a:xfrm>
            <a:off x="0" y="-23"/>
            <a:ext cx="9144000" cy="4202699"/>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t="2906" r="1603" b="63562"/>
          <a:stretch>
            <a:fillRect/>
          </a:stretch>
        </p:blipFill>
        <p:spPr bwMode="auto">
          <a:xfrm>
            <a:off x="0" y="4143380"/>
            <a:ext cx="9144000" cy="203198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7107" name="Picture 3"/>
          <p:cNvPicPr>
            <a:picLocks noChangeAspect="1" noChangeArrowheads="1"/>
          </p:cNvPicPr>
          <p:nvPr/>
        </p:nvPicPr>
        <p:blipFill>
          <a:blip r:embed="rId2"/>
          <a:srcRect t="42125" r="1603"/>
          <a:stretch>
            <a:fillRect/>
          </a:stretch>
        </p:blipFill>
        <p:spPr bwMode="auto">
          <a:xfrm>
            <a:off x="0" y="-24"/>
            <a:ext cx="9144000" cy="3507159"/>
          </a:xfrm>
          <a:prstGeom prst="rect">
            <a:avLst/>
          </a:prstGeom>
          <a:noFill/>
          <a:ln w="9525">
            <a:noFill/>
            <a:miter lim="800000"/>
            <a:headEnd/>
            <a:tailEnd/>
          </a:ln>
          <a:effectLst/>
        </p:spPr>
      </p:pic>
      <p:pic>
        <p:nvPicPr>
          <p:cNvPr id="47108" name="Picture 4"/>
          <p:cNvPicPr>
            <a:picLocks noChangeAspect="1" noChangeArrowheads="1"/>
          </p:cNvPicPr>
          <p:nvPr/>
        </p:nvPicPr>
        <p:blipFill>
          <a:blip r:embed="rId3"/>
          <a:srcRect/>
          <a:stretch>
            <a:fillRect/>
          </a:stretch>
        </p:blipFill>
        <p:spPr bwMode="auto">
          <a:xfrm>
            <a:off x="0" y="3429000"/>
            <a:ext cx="9144000" cy="325933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130" name="Picture 2"/>
          <p:cNvPicPr>
            <a:picLocks noChangeAspect="1" noChangeArrowheads="1"/>
          </p:cNvPicPr>
          <p:nvPr/>
        </p:nvPicPr>
        <p:blipFill>
          <a:blip r:embed="rId2"/>
          <a:srcRect/>
          <a:stretch>
            <a:fillRect/>
          </a:stretch>
        </p:blipFill>
        <p:spPr bwMode="auto">
          <a:xfrm>
            <a:off x="0" y="1"/>
            <a:ext cx="9144000" cy="2047967"/>
          </a:xfrm>
          <a:prstGeom prst="rect">
            <a:avLst/>
          </a:prstGeom>
          <a:noFill/>
          <a:ln w="9525">
            <a:noFill/>
            <a:miter lim="800000"/>
            <a:headEnd/>
            <a:tailEnd/>
          </a:ln>
          <a:effectLst/>
        </p:spPr>
      </p:pic>
      <p:pic>
        <p:nvPicPr>
          <p:cNvPr id="48131" name="Picture 3"/>
          <p:cNvPicPr>
            <a:picLocks noChangeAspect="1" noChangeArrowheads="1"/>
          </p:cNvPicPr>
          <p:nvPr/>
        </p:nvPicPr>
        <p:blipFill>
          <a:blip r:embed="rId3"/>
          <a:srcRect/>
          <a:stretch>
            <a:fillRect/>
          </a:stretch>
        </p:blipFill>
        <p:spPr bwMode="auto">
          <a:xfrm>
            <a:off x="0" y="1928802"/>
            <a:ext cx="9144000" cy="4948737"/>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9154" name="Picture 2"/>
          <p:cNvPicPr>
            <a:picLocks noChangeAspect="1" noChangeArrowheads="1"/>
          </p:cNvPicPr>
          <p:nvPr/>
        </p:nvPicPr>
        <p:blipFill>
          <a:blip r:embed="rId2"/>
          <a:srcRect/>
          <a:stretch>
            <a:fillRect/>
          </a:stretch>
        </p:blipFill>
        <p:spPr bwMode="auto">
          <a:xfrm>
            <a:off x="0" y="1"/>
            <a:ext cx="9144000" cy="4286256"/>
          </a:xfrm>
          <a:prstGeom prst="rect">
            <a:avLst/>
          </a:prstGeom>
          <a:noFill/>
          <a:ln w="9525">
            <a:noFill/>
            <a:miter lim="800000"/>
            <a:headEnd/>
            <a:tailEnd/>
          </a:ln>
          <a:effectLst/>
        </p:spPr>
      </p:pic>
      <p:sp>
        <p:nvSpPr>
          <p:cNvPr id="5" name="TextBox 4"/>
          <p:cNvSpPr txBox="1"/>
          <p:nvPr/>
        </p:nvSpPr>
        <p:spPr>
          <a:xfrm>
            <a:off x="1643042" y="4357694"/>
            <a:ext cx="5286412" cy="1323439"/>
          </a:xfrm>
          <a:prstGeom prst="rect">
            <a:avLst/>
          </a:prstGeom>
          <a:noFill/>
        </p:spPr>
        <p:txBody>
          <a:bodyPr wrap="square" rtlCol="0">
            <a:spAutoFit/>
          </a:bodyPr>
          <a:lstStyle/>
          <a:p>
            <a:r>
              <a:rPr lang="en-US" sz="8000" dirty="0" smtClean="0">
                <a:solidFill>
                  <a:srgbClr val="FF0000"/>
                </a:solidFill>
              </a:rPr>
              <a:t>Thank You</a:t>
            </a:r>
            <a:endParaRPr lang="en-US" sz="80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24"/>
            <a:ext cx="9144000" cy="7412022"/>
            <a:chOff x="0" y="-24"/>
            <a:chExt cx="9144000" cy="7412022"/>
          </a:xfrm>
        </p:grpSpPr>
        <p:sp>
          <p:nvSpPr>
            <p:cNvPr id="9" name="Subtitle 2"/>
            <p:cNvSpPr txBox="1">
              <a:spLocks/>
            </p:cNvSpPr>
            <p:nvPr/>
          </p:nvSpPr>
          <p:spPr>
            <a:xfrm>
              <a:off x="228600" y="304800"/>
              <a:ext cx="6553200" cy="914400"/>
            </a:xfrm>
            <a:prstGeom prst="rect">
              <a:avLst/>
            </a:prstGeom>
          </p:spPr>
          <p:txBody>
            <a:bodyPr vert="horz" lIns="91440" tIns="45720" rIns="91440" bIns="45720" rtlCol="0">
              <a:normAutofit/>
            </a:bodyPr>
            <a:lstStyle/>
            <a:p>
              <a:pPr marL="342900" lvl="0" indent="-342900">
                <a:spcBef>
                  <a:spcPct val="20000"/>
                </a:spcBef>
              </a:pPr>
              <a:endParaRPr lang="en-US" sz="2400" b="1" dirty="0" smtClean="0">
                <a:latin typeface="Cambria" pitchFamily="18" charset="0"/>
              </a:endParaRPr>
            </a:p>
            <a:p>
              <a:pPr marL="342900" indent="-342900">
                <a:spcBef>
                  <a:spcPct val="20000"/>
                </a:spcBef>
              </a:pPr>
              <a:r>
                <a:rPr lang="en-US" sz="2400" b="1" dirty="0" smtClean="0">
                  <a:latin typeface="Cambria" pitchFamily="18" charset="0"/>
                </a:rPr>
                <a:t> </a:t>
              </a:r>
              <a:endParaRPr lang="en-US" sz="2400" dirty="0" smtClean="0">
                <a:latin typeface="Cambria" pitchFamily="18" charset="0"/>
              </a:endParaRPr>
            </a:p>
            <a:p>
              <a:pPr marL="342900" lvl="0" indent="-342900">
                <a:spcBef>
                  <a:spcPct val="20000"/>
                </a:spcBef>
              </a:pPr>
              <a:endParaRPr kumimoji="0" lang="en-US" sz="24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sp>
          <p:nvSpPr>
            <p:cNvPr id="10" name="Subtitle 2"/>
            <p:cNvSpPr txBox="1">
              <a:spLocks/>
            </p:cNvSpPr>
            <p:nvPr/>
          </p:nvSpPr>
          <p:spPr>
            <a:xfrm>
              <a:off x="0" y="1142984"/>
              <a:ext cx="8686800" cy="5072098"/>
            </a:xfrm>
            <a:prstGeom prst="rect">
              <a:avLst/>
            </a:prstGeom>
          </p:spPr>
          <p:txBody>
            <a:bodyPr vert="horz" lIns="91440" tIns="45720" rIns="91440" bIns="45720" rtlCol="0">
              <a:normAutofit/>
            </a:bodyPr>
            <a:lstStyle/>
            <a:p>
              <a:pPr marL="342900" lvl="0" indent="-342900" algn="ctr">
                <a:spcBef>
                  <a:spcPct val="20000"/>
                </a:spcBef>
              </a:pPr>
              <a:endParaRPr lang="en-US" sz="3200" dirty="0" smtClean="0">
                <a:solidFill>
                  <a:schemeClr val="bg1">
                    <a:lumMod val="75000"/>
                  </a:schemeClr>
                </a:solidFill>
                <a:latin typeface="Cambria" pitchFamily="18"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9" name="Rectangle 1"/>
            <p:cNvSpPr>
              <a:spLocks noChangeArrowheads="1"/>
            </p:cNvSpPr>
            <p:nvPr/>
          </p:nvSpPr>
          <p:spPr bwMode="auto">
            <a:xfrm>
              <a:off x="0" y="1643050"/>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non-Newtonian fluids are principally classified on the basis of their behavior in shear. A fluid with a linear relationship between the shear stress and the shear rate, giving rise to a constant viscosity, is always characterized to be a Newtonian fluid. Based on the knowledge of solutions to Newtonian fluid, the different fluids can be extended, such as Maxwell fluid, Voigt fluid,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Oldroyd</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fluid,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Rivlin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Ericksen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fluid or power-law fluid. </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Several authors are now engaged with the equations of motion of second grade fluid and also to the study of the existence and uniqueness of solutions for flows of volume rate variation case fluids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[11, 13]</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a:xfrm>
              <a:off x="357158" y="-24"/>
              <a:ext cx="8229600" cy="1143000"/>
            </a:xfrm>
            <a:prstGeom prst="rect">
              <a:avLst/>
            </a:prstGeom>
          </p:spPr>
          <p:txBody>
            <a:bodyPr vert="horz" lIns="91440" tIns="45720" rIns="91440" bIns="45720" rtlCol="0" anchor="ctr">
              <a:normAutofit/>
            </a:bodyPr>
            <a:lstStyle/>
            <a:p>
              <a:pPr algn="ctr">
                <a:spcBef>
                  <a:spcPct val="0"/>
                </a:spcBef>
              </a:pPr>
              <a:r>
                <a:rPr lang="en-US" sz="4400" b="1" dirty="0" smtClean="0">
                  <a:ea typeface="Calibri" pitchFamily="34" charset="0"/>
                  <a:cs typeface="Times New Roman" pitchFamily="18" charset="0"/>
                </a:rPr>
                <a:t>Introduction</a:t>
              </a:r>
              <a:r>
                <a:rPr kumimoji="0" lang="en-US" sz="4400" b="1" i="0" u="none" strike="noStrike" kern="1200" cap="none" spc="0" normalizeH="0" baseline="0" noProof="0" dirty="0" smtClean="0">
                  <a:ln>
                    <a:noFill/>
                  </a:ln>
                  <a:solidFill>
                    <a:schemeClr val="tx1"/>
                  </a:solidFill>
                  <a:effectLst/>
                  <a:uLnTx/>
                  <a:uFillTx/>
                  <a:ea typeface="+mj-ea"/>
                  <a:cs typeface="+mj-cs"/>
                </a:rPr>
                <a:t>:</a:t>
              </a:r>
              <a:endParaRPr kumimoji="0" lang="en-US" sz="4400" b="0" i="0" u="none" strike="noStrike" kern="1200" cap="none" spc="0" normalizeH="0" baseline="0" noProof="0" dirty="0">
                <a:ln>
                  <a:noFill/>
                </a:ln>
                <a:solidFill>
                  <a:schemeClr val="tx1"/>
                </a:solidFill>
                <a:effectLst/>
                <a:uLnTx/>
                <a:uFillTx/>
                <a:ea typeface="+mj-ea"/>
                <a:cs typeface="+mj-cs"/>
              </a:endParaRPr>
            </a:p>
          </p:txBody>
        </p:sp>
        <p:sp>
          <p:nvSpPr>
            <p:cNvPr id="8" name="TextBox 7"/>
            <p:cNvSpPr txBox="1"/>
            <p:nvPr/>
          </p:nvSpPr>
          <p:spPr>
            <a:xfrm>
              <a:off x="0" y="6211669"/>
              <a:ext cx="4100290" cy="1200329"/>
            </a:xfrm>
            <a:prstGeom prst="rect">
              <a:avLst/>
            </a:prstGeom>
            <a:noFill/>
          </p:spPr>
          <p:txBody>
            <a:bodyPr wrap="none" rtlCol="0">
              <a:spAutoFit/>
            </a:bodyPr>
            <a:lstStyle/>
            <a:p>
              <a:pPr lvl="0"/>
              <a:r>
                <a:rPr lang="en-US" dirty="0" smtClean="0"/>
                <a:t>App. Math. </a:t>
              </a:r>
              <a:r>
                <a:rPr lang="en-US" dirty="0" err="1" smtClean="0"/>
                <a:t>Comput</a:t>
              </a:r>
              <a:r>
                <a:rPr lang="en-US" dirty="0" smtClean="0"/>
                <a:t>. 137 (2) pp. 437-450. </a:t>
              </a:r>
            </a:p>
            <a:p>
              <a:pPr lvl="0"/>
              <a:r>
                <a:rPr lang="en-US" dirty="0" smtClean="0"/>
                <a:t>ASME J. Appl. Mech. 67 pp. 274-281</a:t>
              </a:r>
            </a:p>
            <a:p>
              <a:pPr lvl="0"/>
              <a:endParaRPr lang="en-US" dirty="0" smtClean="0"/>
            </a:p>
            <a:p>
              <a:endParaRPr lang="en-US" dirty="0"/>
            </a:p>
          </p:txBody>
        </p:sp>
        <p:pic>
          <p:nvPicPr>
            <p:cNvPr id="22529" name="Picture 1"/>
            <p:cNvPicPr>
              <a:picLocks noChangeAspect="1" noChangeArrowheads="1"/>
            </p:cNvPicPr>
            <p:nvPr/>
          </p:nvPicPr>
          <p:blipFill>
            <a:blip r:embed="rId3"/>
            <a:srcRect l="7425" t="13835"/>
            <a:stretch>
              <a:fillRect/>
            </a:stretch>
          </p:blipFill>
          <p:spPr bwMode="auto">
            <a:xfrm>
              <a:off x="0" y="1578910"/>
              <a:ext cx="9144000" cy="5207676"/>
            </a:xfrm>
            <a:prstGeom prst="rect">
              <a:avLst/>
            </a:prstGeom>
            <a:noFill/>
            <a:ln w="9525">
              <a:noFill/>
              <a:miter lim="800000"/>
              <a:headEnd/>
              <a:tailEnd/>
            </a:ln>
            <a:effec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4"/>
            <a:ext cx="8229600" cy="1143000"/>
          </a:xfrm>
        </p:spPr>
        <p:txBody>
          <a:bodyPr/>
          <a:lstStyle/>
          <a:p>
            <a:r>
              <a:rPr lang="en-US" b="1" dirty="0" smtClean="0">
                <a:latin typeface="+mn-lt"/>
              </a:rPr>
              <a:t>Objective:</a:t>
            </a:r>
            <a:endParaRPr lang="en-US" dirty="0">
              <a:latin typeface="+mn-lt"/>
            </a:endParaRPr>
          </a:p>
        </p:txBody>
      </p:sp>
      <p:sp>
        <p:nvSpPr>
          <p:cNvPr id="3" name="Content Placeholder 2"/>
          <p:cNvSpPr>
            <a:spLocks noGrp="1"/>
          </p:cNvSpPr>
          <p:nvPr>
            <p:ph idx="1"/>
          </p:nvPr>
        </p:nvSpPr>
        <p:spPr/>
        <p:txBody>
          <a:bodyPr>
            <a:normAutofit lnSpcReduction="10000"/>
          </a:bodyPr>
          <a:lstStyle/>
          <a:p>
            <a:pPr algn="just"/>
            <a:r>
              <a:rPr lang="en-US" dirty="0" smtClean="0"/>
              <a:t>The main objective of the present study is to bring out the flow characteristics of second order fluid through porous medium between two parallel plates. The flow is created by an arbitrary but given volume flow rate with time. The modeled problem is solved analytically by Laplace transform with inversion theorem for oscillatory piston motion which is very useful in various practical and engineering applications.</a:t>
            </a:r>
          </a:p>
          <a:p>
            <a:endParaRPr lang="en-US" dirty="0"/>
          </a:p>
        </p:txBody>
      </p:sp>
      <p:pic>
        <p:nvPicPr>
          <p:cNvPr id="37889" name="Picture 1"/>
          <p:cNvPicPr>
            <a:picLocks noChangeAspect="1" noChangeArrowheads="1"/>
          </p:cNvPicPr>
          <p:nvPr/>
        </p:nvPicPr>
        <p:blipFill>
          <a:blip r:embed="rId2"/>
          <a:srcRect t="13870" b="-13683"/>
          <a:stretch>
            <a:fillRect/>
          </a:stretch>
        </p:blipFill>
        <p:spPr bwMode="auto">
          <a:xfrm>
            <a:off x="32" y="1428736"/>
            <a:ext cx="9144000" cy="542926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Mathematical</a:t>
            </a:r>
            <a:r>
              <a:rPr lang="en-US" b="1" dirty="0" smtClean="0"/>
              <a:t> Analysis</a:t>
            </a:r>
            <a:endParaRPr lang="en-US" dirty="0"/>
          </a:p>
        </p:txBody>
      </p:sp>
      <p:sp>
        <p:nvSpPr>
          <p:cNvPr id="3" name="Content Placeholder 2"/>
          <p:cNvSpPr>
            <a:spLocks noGrp="1"/>
          </p:cNvSpPr>
          <p:nvPr>
            <p:ph idx="1"/>
          </p:nvPr>
        </p:nvSpPr>
        <p:spPr>
          <a:xfrm>
            <a:off x="0" y="1571612"/>
            <a:ext cx="5000628" cy="5072098"/>
          </a:xfrm>
        </p:spPr>
        <p:txBody>
          <a:bodyPr>
            <a:normAutofit fontScale="92500" lnSpcReduction="10000"/>
          </a:bodyPr>
          <a:lstStyle/>
          <a:p>
            <a:r>
              <a:rPr lang="en-US" dirty="0" smtClean="0"/>
              <a:t>Let us consider the unsteady flow of an incompressible, homogeneous second grade fluid bounded by two parallel plates at z=0 and z=h. The z-axis is taken normal to the plates and fluid flows through porous medium. The graphical presentation of present model is given by Fig. </a:t>
            </a:r>
            <a:endParaRPr lang="en-US" dirty="0"/>
          </a:p>
        </p:txBody>
      </p:sp>
      <p:pic>
        <p:nvPicPr>
          <p:cNvPr id="17410" name="Picture 1"/>
          <p:cNvPicPr>
            <a:picLocks noChangeAspect="1" noChangeArrowheads="1"/>
          </p:cNvPicPr>
          <p:nvPr/>
        </p:nvPicPr>
        <p:blipFill>
          <a:blip r:embed="rId2"/>
          <a:srcRect/>
          <a:stretch>
            <a:fillRect/>
          </a:stretch>
        </p:blipFill>
        <p:spPr bwMode="auto">
          <a:xfrm>
            <a:off x="4572000" y="2786058"/>
            <a:ext cx="4572000" cy="3578316"/>
          </a:xfrm>
          <a:prstGeom prst="rect">
            <a:avLst/>
          </a:prstGeom>
          <a:noFill/>
          <a:ln w="9525">
            <a:noFill/>
            <a:miter lim="800000"/>
            <a:headEnd/>
            <a:tailEnd/>
          </a:ln>
        </p:spPr>
      </p:pic>
      <p:pic>
        <p:nvPicPr>
          <p:cNvPr id="5" name="Picture 1"/>
          <p:cNvPicPr>
            <a:picLocks noChangeAspect="1" noChangeArrowheads="1"/>
          </p:cNvPicPr>
          <p:nvPr/>
        </p:nvPicPr>
        <p:blipFill>
          <a:blip r:embed="rId3"/>
          <a:srcRect t="13870" b="-1864"/>
          <a:stretch>
            <a:fillRect/>
          </a:stretch>
        </p:blipFill>
        <p:spPr bwMode="auto">
          <a:xfrm>
            <a:off x="-32" y="1643050"/>
            <a:ext cx="9144000" cy="478634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Since the plates are infinite so the velocity is a function of z and t only. Under these assumptions, the governing system of equations to the problem in a porous medium is (Chen et al. [11])</a:t>
            </a:r>
          </a:p>
          <a:p>
            <a:pPr>
              <a:buNone/>
            </a:pPr>
            <a:r>
              <a:rPr lang="en-US" dirty="0" smtClean="0"/>
              <a:t>			</a:t>
            </a:r>
            <a:r>
              <a:rPr lang="en-US" dirty="0" smtClean="0">
                <a:latin typeface="Times New Roman"/>
                <a:ea typeface="Calibri"/>
              </a:rPr>
              <a:t> 	</a:t>
            </a:r>
            <a:r>
              <a:rPr lang="en-US" dirty="0" smtClean="0"/>
              <a:t>			(1)</a:t>
            </a:r>
          </a:p>
          <a:p>
            <a:pPr>
              <a:buNone/>
            </a:pPr>
            <a:r>
              <a:rPr lang="en-US" dirty="0" smtClean="0"/>
              <a:t>  							(2)</a:t>
            </a:r>
          </a:p>
          <a:p>
            <a:r>
              <a:rPr lang="en-US" dirty="0" smtClean="0"/>
              <a:t>For the non-vanishing components u and v of the velocity field. Introducing a new variable</a:t>
            </a:r>
          </a:p>
          <a:p>
            <a:pPr>
              <a:buNone/>
            </a:pPr>
            <a:r>
              <a:rPr lang="en-US" dirty="0" smtClean="0"/>
              <a:t>	and</a:t>
            </a:r>
          </a:p>
          <a:p>
            <a:pPr>
              <a:buNone/>
            </a:pPr>
            <a:r>
              <a:rPr lang="en-US" dirty="0" smtClean="0"/>
              <a:t>Now we have </a:t>
            </a:r>
          </a:p>
          <a:p>
            <a:pPr>
              <a:buNone/>
            </a:pPr>
            <a:r>
              <a:rPr lang="en-US" dirty="0" smtClean="0"/>
              <a:t>								(3)</a:t>
            </a:r>
          </a:p>
          <a:p>
            <a:pPr>
              <a:buNone/>
            </a:pPr>
            <a:r>
              <a:rPr lang="en-US" dirty="0" smtClean="0"/>
              <a:t> </a:t>
            </a:r>
          </a:p>
          <a:p>
            <a:endParaRPr lang="en-US"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3" name="Object 1"/>
          <p:cNvGraphicFramePr>
            <a:graphicFrameLocks noChangeAspect="1"/>
          </p:cNvGraphicFramePr>
          <p:nvPr/>
        </p:nvGraphicFramePr>
        <p:xfrm>
          <a:off x="1857356" y="2071678"/>
          <a:ext cx="3416035" cy="571504"/>
        </p:xfrm>
        <a:graphic>
          <a:graphicData uri="http://schemas.openxmlformats.org/presentationml/2006/ole">
            <p:oleObj spid="_x0000_s18433" name="Equation" r:id="rId3" imgW="2501900" imgH="419100" progId="Equation.3">
              <p:embed/>
            </p:oleObj>
          </a:graphicData>
        </a:graphic>
      </p:graphicFrame>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5" name="Object 3"/>
          <p:cNvGraphicFramePr>
            <a:graphicFrameLocks noChangeAspect="1"/>
          </p:cNvGraphicFramePr>
          <p:nvPr/>
        </p:nvGraphicFramePr>
        <p:xfrm>
          <a:off x="1785918" y="2643182"/>
          <a:ext cx="3469208" cy="642942"/>
        </p:xfrm>
        <a:graphic>
          <a:graphicData uri="http://schemas.openxmlformats.org/presentationml/2006/ole">
            <p:oleObj spid="_x0000_s18435" name="Equation" r:id="rId4" imgW="2463800" imgH="457200" progId="Equation.3">
              <p:embed/>
            </p:oleObj>
          </a:graphicData>
        </a:graphic>
      </p:graphicFrame>
      <p:sp>
        <p:nvSpPr>
          <p:cNvPr id="184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7" name="Object 5"/>
          <p:cNvGraphicFramePr>
            <a:graphicFrameLocks noChangeAspect="1"/>
          </p:cNvGraphicFramePr>
          <p:nvPr/>
        </p:nvGraphicFramePr>
        <p:xfrm>
          <a:off x="7297737" y="3857625"/>
          <a:ext cx="1250175" cy="357193"/>
        </p:xfrm>
        <a:graphic>
          <a:graphicData uri="http://schemas.openxmlformats.org/presentationml/2006/ole">
            <p:oleObj spid="_x0000_s18437" name="Equation" r:id="rId5" imgW="634680" imgH="177480" progId="Equation.3">
              <p:embed/>
            </p:oleObj>
          </a:graphicData>
        </a:graphic>
      </p:graphicFrame>
      <p:sp>
        <p:nvSpPr>
          <p:cNvPr id="184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9" name="Object 7"/>
          <p:cNvGraphicFramePr>
            <a:graphicFrameLocks noChangeAspect="1"/>
          </p:cNvGraphicFramePr>
          <p:nvPr/>
        </p:nvGraphicFramePr>
        <p:xfrm>
          <a:off x="1214414" y="4286256"/>
          <a:ext cx="1714512" cy="685805"/>
        </p:xfrm>
        <a:graphic>
          <a:graphicData uri="http://schemas.openxmlformats.org/presentationml/2006/ole">
            <p:oleObj spid="_x0000_s18439" name="Equation" r:id="rId6" imgW="1143000" imgH="457200" progId="Equation.3">
              <p:embed/>
            </p:oleObj>
          </a:graphicData>
        </a:graphic>
      </p:graphicFrame>
      <p:sp>
        <p:nvSpPr>
          <p:cNvPr id="1844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41" name="Object 9"/>
          <p:cNvGraphicFramePr>
            <a:graphicFrameLocks noChangeAspect="1"/>
          </p:cNvGraphicFramePr>
          <p:nvPr/>
        </p:nvGraphicFramePr>
        <p:xfrm>
          <a:off x="2143108" y="5525768"/>
          <a:ext cx="3571900" cy="689314"/>
        </p:xfrm>
        <a:graphic>
          <a:graphicData uri="http://schemas.openxmlformats.org/presentationml/2006/ole">
            <p:oleObj spid="_x0000_s18441" name="Equation" r:id="rId7" imgW="2171700" imgH="419100" progId="Equation.3">
              <p:embed/>
            </p:oleObj>
          </a:graphicData>
        </a:graphic>
      </p:graphicFrame>
      <p:pic>
        <p:nvPicPr>
          <p:cNvPr id="2" name="Picture 10"/>
          <p:cNvPicPr>
            <a:picLocks noChangeAspect="1" noChangeArrowheads="1"/>
          </p:cNvPicPr>
          <p:nvPr/>
        </p:nvPicPr>
        <p:blipFill>
          <a:blip r:embed="rId8"/>
          <a:srcRect/>
          <a:stretch>
            <a:fillRect/>
          </a:stretch>
        </p:blipFill>
        <p:spPr bwMode="auto">
          <a:xfrm>
            <a:off x="0" y="1"/>
            <a:ext cx="9144000" cy="4969563"/>
          </a:xfrm>
          <a:prstGeom prst="rect">
            <a:avLst/>
          </a:prstGeom>
          <a:noFill/>
          <a:ln w="9525">
            <a:noFill/>
            <a:miter lim="800000"/>
            <a:headEnd/>
            <a:tailEnd/>
          </a:ln>
          <a:effectLst/>
        </p:spPr>
      </p:pic>
      <p:pic>
        <p:nvPicPr>
          <p:cNvPr id="14" name="Picture 1"/>
          <p:cNvPicPr>
            <a:picLocks noChangeAspect="1" noChangeArrowheads="1"/>
          </p:cNvPicPr>
          <p:nvPr/>
        </p:nvPicPr>
        <p:blipFill>
          <a:blip r:embed="rId9"/>
          <a:srcRect/>
          <a:stretch>
            <a:fillRect/>
          </a:stretch>
        </p:blipFill>
        <p:spPr bwMode="auto">
          <a:xfrm>
            <a:off x="5160676" y="3857628"/>
            <a:ext cx="3840480" cy="3005788"/>
          </a:xfrm>
          <a:prstGeom prst="rect">
            <a:avLst/>
          </a:prstGeom>
          <a:noFill/>
          <a:ln w="9525">
            <a:noFill/>
            <a:miter lim="800000"/>
            <a:headEnd/>
            <a:tailEnd/>
          </a:ln>
        </p:spPr>
      </p:pic>
      <p:pic>
        <p:nvPicPr>
          <p:cNvPr id="18443" name="Picture 11"/>
          <p:cNvPicPr>
            <a:picLocks noChangeAspect="1" noChangeArrowheads="1"/>
          </p:cNvPicPr>
          <p:nvPr/>
        </p:nvPicPr>
        <p:blipFill>
          <a:blip r:embed="rId10"/>
          <a:srcRect r="57606"/>
          <a:stretch>
            <a:fillRect/>
          </a:stretch>
        </p:blipFill>
        <p:spPr bwMode="auto">
          <a:xfrm>
            <a:off x="71406" y="5012374"/>
            <a:ext cx="4206240" cy="1845650"/>
          </a:xfrm>
          <a:prstGeom prst="rect">
            <a:avLst/>
          </a:prstGeom>
          <a:noFill/>
          <a:ln w="9525">
            <a:noFill/>
            <a:miter lim="800000"/>
            <a:headEnd/>
            <a:tailEnd/>
          </a:ln>
          <a:effectLst/>
        </p:spPr>
      </p:pic>
      <p:pic>
        <p:nvPicPr>
          <p:cNvPr id="18" name="Picture 11"/>
          <p:cNvPicPr>
            <a:picLocks noChangeAspect="1" noChangeArrowheads="1"/>
          </p:cNvPicPr>
          <p:nvPr/>
        </p:nvPicPr>
        <p:blipFill>
          <a:blip r:embed="rId10"/>
          <a:srcRect l="90497" t="17939" r="828"/>
          <a:stretch>
            <a:fillRect/>
          </a:stretch>
        </p:blipFill>
        <p:spPr bwMode="auto">
          <a:xfrm>
            <a:off x="4143372" y="5214950"/>
            <a:ext cx="928694" cy="163395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0"/>
          <p:cNvPicPr>
            <a:picLocks noChangeAspect="1" noChangeArrowheads="1"/>
          </p:cNvPicPr>
          <p:nvPr/>
        </p:nvPicPr>
        <p:blipFill>
          <a:blip r:embed="rId3"/>
          <a:srcRect t="13944" b="2389"/>
          <a:stretch>
            <a:fillRect/>
          </a:stretch>
        </p:blipFill>
        <p:spPr bwMode="auto">
          <a:xfrm>
            <a:off x="0" y="500042"/>
            <a:ext cx="9144000" cy="4714908"/>
          </a:xfrm>
          <a:prstGeom prst="rect">
            <a:avLst/>
          </a:prstGeom>
          <a:noFill/>
          <a:ln w="9525">
            <a:noFill/>
            <a:miter lim="800000"/>
            <a:headEnd/>
            <a:tailEnd/>
          </a:ln>
          <a:effectLst/>
        </p:spPr>
      </p:pic>
      <p:sp>
        <p:nvSpPr>
          <p:cNvPr id="3" name="Content Placeholder 2"/>
          <p:cNvSpPr>
            <a:spLocks noGrp="1"/>
          </p:cNvSpPr>
          <p:nvPr>
            <p:ph idx="1"/>
          </p:nvPr>
        </p:nvSpPr>
        <p:spPr>
          <a:xfrm>
            <a:off x="0" y="0"/>
            <a:ext cx="9144000" cy="6858000"/>
          </a:xfrm>
        </p:spPr>
        <p:txBody>
          <a:bodyPr>
            <a:normAutofit/>
          </a:bodyPr>
          <a:lstStyle/>
          <a:p>
            <a:r>
              <a:rPr lang="en-US" dirty="0" smtClean="0"/>
              <a:t>Where  		is porosity parameter,   	is the kinematic viscosity,        ,    is the modified pressure,    	is the fluid density,  	and   	    are material parameters . </a:t>
            </a:r>
          </a:p>
          <a:p>
            <a:endParaRPr lang="en-US" dirty="0" smtClean="0"/>
          </a:p>
          <a:p>
            <a:r>
              <a:rPr lang="en-US" dirty="0" smtClean="0"/>
              <a:t>The appropriate initial and boundary conditions are</a:t>
            </a:r>
          </a:p>
          <a:p>
            <a:pPr>
              <a:buNone/>
            </a:pPr>
            <a:r>
              <a:rPr lang="en-US" dirty="0" smtClean="0"/>
              <a:t>								(4)</a:t>
            </a:r>
          </a:p>
          <a:p>
            <a:endParaRPr lang="en-US" dirty="0" smtClean="0"/>
          </a:p>
          <a:p>
            <a:r>
              <a:rPr lang="en-US" dirty="0" smtClean="0"/>
              <a:t>Here       	is the average inlet velocity. It is clear that the initial condition is related to the inlet volume flow rate. We consider the oscillatory piston motion starting from rest. The piston motion is described as</a:t>
            </a:r>
          </a:p>
          <a:p>
            <a:endParaRPr lang="en-US" dirty="0" smtClean="0"/>
          </a:p>
          <a:p>
            <a:pPr>
              <a:buNone/>
            </a:pPr>
            <a:endParaRPr lang="en-US" dirty="0"/>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1" name="Object 1"/>
          <p:cNvGraphicFramePr>
            <a:graphicFrameLocks noChangeAspect="1"/>
          </p:cNvGraphicFramePr>
          <p:nvPr/>
        </p:nvGraphicFramePr>
        <p:xfrm>
          <a:off x="1857356" y="0"/>
          <a:ext cx="785818" cy="657521"/>
        </p:xfrm>
        <a:graphic>
          <a:graphicData uri="http://schemas.openxmlformats.org/presentationml/2006/ole">
            <p:oleObj spid="_x0000_s20481" name="Equation" r:id="rId4" imgW="469696" imgH="393529" progId="Equation.3">
              <p:embed/>
            </p:oleObj>
          </a:graphicData>
        </a:graphic>
      </p:graphicFrame>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3" name="Object 3"/>
          <p:cNvGraphicFramePr>
            <a:graphicFrameLocks noChangeAspect="1"/>
          </p:cNvGraphicFramePr>
          <p:nvPr/>
        </p:nvGraphicFramePr>
        <p:xfrm>
          <a:off x="6572264" y="0"/>
          <a:ext cx="642942" cy="657894"/>
        </p:xfrm>
        <a:graphic>
          <a:graphicData uri="http://schemas.openxmlformats.org/presentationml/2006/ole">
            <p:oleObj spid="_x0000_s20483" name="Equation" r:id="rId5" imgW="406224" imgH="418918" progId="Equation.3">
              <p:embed/>
            </p:oleObj>
          </a:graphicData>
        </a:graphic>
      </p:graphicFrame>
      <p:sp>
        <p:nvSpPr>
          <p:cNvPr id="204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5" name="Object 5"/>
          <p:cNvGraphicFramePr>
            <a:graphicFrameLocks noChangeAspect="1"/>
          </p:cNvGraphicFramePr>
          <p:nvPr/>
        </p:nvGraphicFramePr>
        <p:xfrm>
          <a:off x="3643306" y="428604"/>
          <a:ext cx="714380" cy="656063"/>
        </p:xfrm>
        <a:graphic>
          <a:graphicData uri="http://schemas.openxmlformats.org/presentationml/2006/ole">
            <p:oleObj spid="_x0000_s20485" name="Equation" r:id="rId6" imgW="469696" imgH="431613" progId="Equation.3">
              <p:embed/>
            </p:oleObj>
          </a:graphicData>
        </a:graphic>
      </p:graphicFrame>
      <p:sp>
        <p:nvSpPr>
          <p:cNvPr id="204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7" name="Object 7"/>
          <p:cNvGraphicFramePr>
            <a:graphicFrameLocks noChangeAspect="1"/>
          </p:cNvGraphicFramePr>
          <p:nvPr/>
        </p:nvGraphicFramePr>
        <p:xfrm>
          <a:off x="4429124" y="642918"/>
          <a:ext cx="295276" cy="313731"/>
        </p:xfrm>
        <a:graphic>
          <a:graphicData uri="http://schemas.openxmlformats.org/presentationml/2006/ole">
            <p:oleObj spid="_x0000_s20487" name="Equation" r:id="rId7" imgW="152268" imgH="164957" progId="Equation.3">
              <p:embed/>
            </p:oleObj>
          </a:graphicData>
        </a:graphic>
      </p:graphicFrame>
      <p:sp>
        <p:nvSpPr>
          <p:cNvPr id="204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9" name="Object 9"/>
          <p:cNvGraphicFramePr>
            <a:graphicFrameLocks noChangeAspect="1"/>
          </p:cNvGraphicFramePr>
          <p:nvPr/>
        </p:nvGraphicFramePr>
        <p:xfrm>
          <a:off x="500034" y="1071546"/>
          <a:ext cx="357190" cy="379514"/>
        </p:xfrm>
        <a:graphic>
          <a:graphicData uri="http://schemas.openxmlformats.org/presentationml/2006/ole">
            <p:oleObj spid="_x0000_s20489" name="Equation" r:id="rId8" imgW="152268" imgH="164957" progId="Equation.3">
              <p:embed/>
            </p:oleObj>
          </a:graphicData>
        </a:graphic>
      </p:graphicFrame>
      <p:sp>
        <p:nvSpPr>
          <p:cNvPr id="2049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1" name="Object 11"/>
          <p:cNvGraphicFramePr>
            <a:graphicFrameLocks noChangeAspect="1"/>
          </p:cNvGraphicFramePr>
          <p:nvPr/>
        </p:nvGraphicFramePr>
        <p:xfrm>
          <a:off x="4143372" y="1071546"/>
          <a:ext cx="403414" cy="428628"/>
        </p:xfrm>
        <a:graphic>
          <a:graphicData uri="http://schemas.openxmlformats.org/presentationml/2006/ole">
            <p:oleObj spid="_x0000_s20491" name="Equation" r:id="rId9" imgW="152268" imgH="164957" progId="Equation.3">
              <p:embed/>
            </p:oleObj>
          </a:graphicData>
        </a:graphic>
      </p:graphicFrame>
      <p:sp>
        <p:nvSpPr>
          <p:cNvPr id="2049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3" name="Object 13"/>
          <p:cNvGraphicFramePr>
            <a:graphicFrameLocks noChangeAspect="1"/>
          </p:cNvGraphicFramePr>
          <p:nvPr/>
        </p:nvGraphicFramePr>
        <p:xfrm>
          <a:off x="5429256" y="1000108"/>
          <a:ext cx="428628" cy="518866"/>
        </p:xfrm>
        <a:graphic>
          <a:graphicData uri="http://schemas.openxmlformats.org/presentationml/2006/ole">
            <p:oleObj spid="_x0000_s20493" name="Equation" r:id="rId10" imgW="177569" imgH="215619" progId="Equation.3">
              <p:embed/>
            </p:oleObj>
          </a:graphicData>
        </a:graphic>
      </p:graphicFrame>
      <p:sp>
        <p:nvSpPr>
          <p:cNvPr id="2049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5" name="Object 15"/>
          <p:cNvGraphicFramePr>
            <a:graphicFrameLocks noChangeAspect="1"/>
          </p:cNvGraphicFramePr>
          <p:nvPr/>
        </p:nvGraphicFramePr>
        <p:xfrm>
          <a:off x="642910" y="2071678"/>
          <a:ext cx="3081154" cy="571504"/>
        </p:xfrm>
        <a:graphic>
          <a:graphicData uri="http://schemas.openxmlformats.org/presentationml/2006/ole">
            <p:oleObj spid="_x0000_s20495" name="Equation" r:id="rId11" imgW="1180588" imgH="215806" progId="Equation.3">
              <p:embed/>
            </p:oleObj>
          </a:graphicData>
        </a:graphic>
      </p:graphicFrame>
      <p:sp>
        <p:nvSpPr>
          <p:cNvPr id="204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7" name="Object 17"/>
          <p:cNvGraphicFramePr>
            <a:graphicFrameLocks noChangeAspect="1"/>
          </p:cNvGraphicFramePr>
          <p:nvPr/>
        </p:nvGraphicFramePr>
        <p:xfrm>
          <a:off x="571472" y="3207659"/>
          <a:ext cx="3357586" cy="935721"/>
        </p:xfrm>
        <a:graphic>
          <a:graphicData uri="http://schemas.openxmlformats.org/presentationml/2006/ole">
            <p:oleObj spid="_x0000_s20497" name="Equation" r:id="rId12" imgW="1739900" imgH="482600" progId="Equation.3">
              <p:embed/>
            </p:oleObj>
          </a:graphicData>
        </a:graphic>
      </p:graphicFrame>
      <p:sp>
        <p:nvSpPr>
          <p:cNvPr id="2050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9" name="Object 19"/>
          <p:cNvGraphicFramePr>
            <a:graphicFrameLocks noChangeAspect="1"/>
          </p:cNvGraphicFramePr>
          <p:nvPr/>
        </p:nvGraphicFramePr>
        <p:xfrm>
          <a:off x="1214414" y="4500570"/>
          <a:ext cx="720096" cy="500066"/>
        </p:xfrm>
        <a:graphic>
          <a:graphicData uri="http://schemas.openxmlformats.org/presentationml/2006/ole">
            <p:oleObj spid="_x0000_s20499" name="Equation" r:id="rId13" imgW="342751" imgH="241195" progId="Equation.3">
              <p:embed/>
            </p:oleObj>
          </a:graphicData>
        </a:graphic>
      </p:graphicFrame>
      <p:pic>
        <p:nvPicPr>
          <p:cNvPr id="2" name="Picture 20"/>
          <p:cNvPicPr>
            <a:picLocks noChangeAspect="1" noChangeArrowheads="1"/>
          </p:cNvPicPr>
          <p:nvPr/>
        </p:nvPicPr>
        <p:blipFill>
          <a:blip r:embed="rId3"/>
          <a:srcRect b="9995"/>
          <a:stretch>
            <a:fillRect/>
          </a:stretch>
        </p:blipFill>
        <p:spPr bwMode="auto">
          <a:xfrm>
            <a:off x="0" y="-71462"/>
            <a:ext cx="9144000" cy="5072098"/>
          </a:xfrm>
          <a:prstGeom prst="rect">
            <a:avLst/>
          </a:prstGeom>
          <a:noFill/>
          <a:ln w="9525">
            <a:noFill/>
            <a:miter lim="800000"/>
            <a:headEnd/>
            <a:tailEnd/>
          </a:ln>
          <a:effectLst/>
        </p:spPr>
      </p:pic>
      <p:pic>
        <p:nvPicPr>
          <p:cNvPr id="25" name="Picture 20"/>
          <p:cNvPicPr>
            <a:picLocks noChangeAspect="1" noChangeArrowheads="1"/>
          </p:cNvPicPr>
          <p:nvPr/>
        </p:nvPicPr>
        <p:blipFill>
          <a:blip r:embed="rId3"/>
          <a:srcRect t="70821" b="2558"/>
          <a:stretch>
            <a:fillRect/>
          </a:stretch>
        </p:blipFill>
        <p:spPr bwMode="auto">
          <a:xfrm>
            <a:off x="0" y="3500438"/>
            <a:ext cx="9144000" cy="1500198"/>
          </a:xfrm>
          <a:prstGeom prst="rect">
            <a:avLst/>
          </a:prstGeom>
          <a:noFill/>
          <a:ln w="9525">
            <a:noFill/>
            <a:miter lim="800000"/>
            <a:headEnd/>
            <a:tailEnd/>
          </a:ln>
          <a:effectLst/>
        </p:spPr>
      </p:pic>
      <p:pic>
        <p:nvPicPr>
          <p:cNvPr id="20501" name="Picture 21"/>
          <p:cNvPicPr>
            <a:picLocks noChangeAspect="1" noChangeArrowheads="1"/>
          </p:cNvPicPr>
          <p:nvPr/>
        </p:nvPicPr>
        <p:blipFill>
          <a:blip r:embed="rId14"/>
          <a:srcRect t="37148"/>
          <a:stretch>
            <a:fillRect/>
          </a:stretch>
        </p:blipFill>
        <p:spPr bwMode="auto">
          <a:xfrm>
            <a:off x="0" y="5286388"/>
            <a:ext cx="9144000" cy="1571636"/>
          </a:xfrm>
          <a:prstGeom prst="rect">
            <a:avLst/>
          </a:prstGeom>
          <a:noFill/>
          <a:ln w="9525">
            <a:noFill/>
            <a:miter lim="800000"/>
            <a:headEnd/>
            <a:tailEnd/>
          </a:ln>
          <a:effectLst/>
        </p:spPr>
      </p:pic>
      <p:pic>
        <p:nvPicPr>
          <p:cNvPr id="27" name="Picture 20"/>
          <p:cNvPicPr>
            <a:picLocks noChangeAspect="1" noChangeArrowheads="1"/>
          </p:cNvPicPr>
          <p:nvPr/>
        </p:nvPicPr>
        <p:blipFill>
          <a:blip r:embed="rId3"/>
          <a:srcRect t="72257" b="2535"/>
          <a:stretch>
            <a:fillRect/>
          </a:stretch>
        </p:blipFill>
        <p:spPr bwMode="auto">
          <a:xfrm>
            <a:off x="0" y="3365806"/>
            <a:ext cx="9144000" cy="1420516"/>
          </a:xfrm>
          <a:prstGeom prst="rect">
            <a:avLst/>
          </a:prstGeom>
          <a:noFill/>
          <a:ln w="9525">
            <a:noFill/>
            <a:miter lim="800000"/>
            <a:headEnd/>
            <a:tailEnd/>
          </a:ln>
          <a:effectLst/>
        </p:spPr>
      </p:pic>
      <p:pic>
        <p:nvPicPr>
          <p:cNvPr id="29" name="Picture 21"/>
          <p:cNvPicPr>
            <a:picLocks noChangeAspect="1" noChangeArrowheads="1"/>
          </p:cNvPicPr>
          <p:nvPr/>
        </p:nvPicPr>
        <p:blipFill>
          <a:blip r:embed="rId14"/>
          <a:srcRect t="-373" b="77518"/>
          <a:stretch>
            <a:fillRect/>
          </a:stretch>
        </p:blipFill>
        <p:spPr bwMode="auto">
          <a:xfrm>
            <a:off x="32" y="4714884"/>
            <a:ext cx="9144000" cy="57150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a:srcRect/>
          <a:stretch>
            <a:fillRect/>
          </a:stretch>
        </p:blipFill>
        <p:spPr bwMode="auto">
          <a:xfrm>
            <a:off x="20621" y="0"/>
            <a:ext cx="9102758"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a:srcRect/>
          <a:stretch>
            <a:fillRect/>
          </a:stretch>
        </p:blipFill>
        <p:spPr bwMode="auto">
          <a:xfrm>
            <a:off x="0" y="-24"/>
            <a:ext cx="9144000" cy="542692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a:srcRect/>
          <a:stretch>
            <a:fillRect/>
          </a:stretch>
        </p:blipFill>
        <p:spPr bwMode="auto">
          <a:xfrm>
            <a:off x="0" y="-24"/>
            <a:ext cx="9144000" cy="615443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335</Words>
  <Application>Microsoft Office PowerPoint</Application>
  <PresentationFormat>On-screen Show (4:3)</PresentationFormat>
  <Paragraphs>31</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Equation</vt:lpstr>
      <vt:lpstr>Slide 1</vt:lpstr>
      <vt:lpstr>Slide 2</vt:lpstr>
      <vt:lpstr>Objective:</vt:lpstr>
      <vt:lpstr>Mathematical Analysis</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APPLIED SCIENCE</cp:lastModifiedBy>
  <cp:revision>43</cp:revision>
  <dcterms:created xsi:type="dcterms:W3CDTF">2006-08-16T00:00:00Z</dcterms:created>
  <dcterms:modified xsi:type="dcterms:W3CDTF">2025-02-05T06:34:25Z</dcterms:modified>
</cp:coreProperties>
</file>